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3" saveSubsetFonts="1">
  <p:sldMasterIdLst>
    <p:sldMasterId id="2147483648" r:id="rId1"/>
  </p:sldMasterIdLst>
  <p:notesMasterIdLst>
    <p:notesMasterId r:id="rId15"/>
  </p:notesMasterIdLst>
  <p:handoutMasterIdLst>
    <p:handoutMasterId r:id="rId16"/>
  </p:handoutMasterIdLst>
  <p:sldIdLst>
    <p:sldId id="270" r:id="rId2"/>
    <p:sldId id="256" r:id="rId3"/>
    <p:sldId id="257" r:id="rId4"/>
    <p:sldId id="258" r:id="rId5"/>
    <p:sldId id="259" r:id="rId6"/>
    <p:sldId id="260" r:id="rId7"/>
    <p:sldId id="261" r:id="rId8"/>
    <p:sldId id="262" r:id="rId9"/>
    <p:sldId id="263" r:id="rId10"/>
    <p:sldId id="264" r:id="rId11"/>
    <p:sldId id="265" r:id="rId12"/>
    <p:sldId id="266" r:id="rId13"/>
    <p:sldId id="268" r:id="rId1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28" autoAdjust="0"/>
  </p:normalViewPr>
  <p:slideViewPr>
    <p:cSldViewPr>
      <p:cViewPr varScale="1">
        <p:scale>
          <a:sx n="107" d="100"/>
          <a:sy n="107" d="100"/>
        </p:scale>
        <p:origin x="114" y="14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83" d="100"/>
          <a:sy n="83" d="100"/>
        </p:scale>
        <p:origin x="-1992" y="-7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7972EBDA-3745-462A-9DC7-3002CFD93D6B}" type="datetimeFigureOut">
              <a:rPr lang="en-US" smtClean="0"/>
              <a:t>1/5/2021</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CB949A72-EDC4-4073-9209-C3C152C24F6B}" type="slidenum">
              <a:rPr lang="en-US" smtClean="0"/>
              <a:t>‹#›</a:t>
            </a:fld>
            <a:endParaRPr lang="en-US"/>
          </a:p>
        </p:txBody>
      </p:sp>
    </p:spTree>
    <p:extLst>
      <p:ext uri="{BB962C8B-B14F-4D97-AF65-F5344CB8AC3E}">
        <p14:creationId xmlns:p14="http://schemas.microsoft.com/office/powerpoint/2010/main" val="11394717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410959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a:xfrm>
            <a:off x="3970938" y="8829967"/>
            <a:ext cx="3037840" cy="464820"/>
          </a:xfrm>
          <a:prstGeom prst="rect">
            <a:avLst/>
          </a:prstGeom>
        </p:spPr>
        <p:txBody>
          <a:bodyPr lIns="93177" tIns="46589" rIns="93177" bIns="46589"/>
          <a:lstStyle/>
          <a:p>
            <a:fld id="{45165659-7586-41B7-8079-7481AF977922}" type="slidenum">
              <a:rPr lang="en-US" smtClean="0"/>
              <a:t>3</a:t>
            </a:fld>
            <a:endParaRPr lang="en-US"/>
          </a:p>
        </p:txBody>
      </p:sp>
    </p:spTree>
    <p:extLst>
      <p:ext uri="{BB962C8B-B14F-4D97-AF65-F5344CB8AC3E}">
        <p14:creationId xmlns:p14="http://schemas.microsoft.com/office/powerpoint/2010/main" val="38384400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a:xfrm>
            <a:off x="3970938" y="8829967"/>
            <a:ext cx="3037840" cy="464820"/>
          </a:xfrm>
          <a:prstGeom prst="rect">
            <a:avLst/>
          </a:prstGeom>
        </p:spPr>
        <p:txBody>
          <a:bodyPr lIns="93177" tIns="46589" rIns="93177" bIns="46589"/>
          <a:lstStyle/>
          <a:p>
            <a:fld id="{45165659-7586-41B7-8079-7481AF977922}" type="slidenum">
              <a:rPr lang="en-US" smtClean="0"/>
              <a:t>12</a:t>
            </a:fld>
            <a:endParaRPr lang="en-US"/>
          </a:p>
        </p:txBody>
      </p:sp>
    </p:spTree>
    <p:extLst>
      <p:ext uri="{BB962C8B-B14F-4D97-AF65-F5344CB8AC3E}">
        <p14:creationId xmlns:p14="http://schemas.microsoft.com/office/powerpoint/2010/main" val="32689744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a:xfrm>
            <a:off x="3970938" y="8829967"/>
            <a:ext cx="3037840" cy="464820"/>
          </a:xfrm>
          <a:prstGeom prst="rect">
            <a:avLst/>
          </a:prstGeom>
        </p:spPr>
        <p:txBody>
          <a:bodyPr lIns="93177" tIns="46589" rIns="93177" bIns="46589"/>
          <a:lstStyle/>
          <a:p>
            <a:fld id="{45165659-7586-41B7-8079-7481AF977922}" type="slidenum">
              <a:rPr lang="en-US" smtClean="0"/>
              <a:t>13</a:t>
            </a:fld>
            <a:endParaRPr lang="en-US"/>
          </a:p>
        </p:txBody>
      </p:sp>
    </p:spTree>
    <p:extLst>
      <p:ext uri="{BB962C8B-B14F-4D97-AF65-F5344CB8AC3E}">
        <p14:creationId xmlns:p14="http://schemas.microsoft.com/office/powerpoint/2010/main" val="32689744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a:xfrm>
            <a:off x="3970938" y="8829967"/>
            <a:ext cx="3037840" cy="464820"/>
          </a:xfrm>
          <a:prstGeom prst="rect">
            <a:avLst/>
          </a:prstGeom>
        </p:spPr>
        <p:txBody>
          <a:bodyPr lIns="93177" tIns="46589" rIns="93177" bIns="46589"/>
          <a:lstStyle/>
          <a:p>
            <a:fld id="{45165659-7586-41B7-8079-7481AF977922}" type="slidenum">
              <a:rPr lang="en-US" smtClean="0"/>
              <a:t>14</a:t>
            </a:fld>
            <a:endParaRPr lang="en-US"/>
          </a:p>
        </p:txBody>
      </p:sp>
    </p:spTree>
    <p:extLst>
      <p:ext uri="{BB962C8B-B14F-4D97-AF65-F5344CB8AC3E}">
        <p14:creationId xmlns:p14="http://schemas.microsoft.com/office/powerpoint/2010/main" val="32689744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a:xfrm>
            <a:off x="3970938" y="8829967"/>
            <a:ext cx="3037840" cy="464820"/>
          </a:xfrm>
          <a:prstGeom prst="rect">
            <a:avLst/>
          </a:prstGeom>
        </p:spPr>
        <p:txBody>
          <a:bodyPr lIns="93177" tIns="46589" rIns="93177" bIns="46589"/>
          <a:lstStyle/>
          <a:p>
            <a:fld id="{45165659-7586-41B7-8079-7481AF977922}" type="slidenum">
              <a:rPr lang="en-US" smtClean="0"/>
              <a:t>15</a:t>
            </a:fld>
            <a:endParaRPr lang="en-US"/>
          </a:p>
        </p:txBody>
      </p:sp>
    </p:spTree>
    <p:extLst>
      <p:ext uri="{BB962C8B-B14F-4D97-AF65-F5344CB8AC3E}">
        <p14:creationId xmlns:p14="http://schemas.microsoft.com/office/powerpoint/2010/main" val="32689744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a:xfrm>
            <a:off x="3970938" y="8829967"/>
            <a:ext cx="3037840" cy="464820"/>
          </a:xfrm>
          <a:prstGeom prst="rect">
            <a:avLst/>
          </a:prstGeom>
        </p:spPr>
        <p:txBody>
          <a:bodyPr lIns="93177" tIns="46589" rIns="93177" bIns="46589"/>
          <a:lstStyle/>
          <a:p>
            <a:fld id="{45165659-7586-41B7-8079-7481AF977922}" type="slidenum">
              <a:rPr lang="en-US" smtClean="0"/>
              <a:t>4</a:t>
            </a:fld>
            <a:endParaRPr lang="en-US"/>
          </a:p>
        </p:txBody>
      </p:sp>
    </p:spTree>
    <p:extLst>
      <p:ext uri="{BB962C8B-B14F-4D97-AF65-F5344CB8AC3E}">
        <p14:creationId xmlns:p14="http://schemas.microsoft.com/office/powerpoint/2010/main" val="32689744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a:xfrm>
            <a:off x="3970938" y="8829967"/>
            <a:ext cx="3037840" cy="464820"/>
          </a:xfrm>
          <a:prstGeom prst="rect">
            <a:avLst/>
          </a:prstGeom>
        </p:spPr>
        <p:txBody>
          <a:bodyPr lIns="93177" tIns="46589" rIns="93177" bIns="46589"/>
          <a:lstStyle/>
          <a:p>
            <a:fld id="{45165659-7586-41B7-8079-7481AF977922}" type="slidenum">
              <a:rPr lang="en-US" smtClean="0"/>
              <a:t>5</a:t>
            </a:fld>
            <a:endParaRPr lang="en-US"/>
          </a:p>
        </p:txBody>
      </p:sp>
    </p:spTree>
    <p:extLst>
      <p:ext uri="{BB962C8B-B14F-4D97-AF65-F5344CB8AC3E}">
        <p14:creationId xmlns:p14="http://schemas.microsoft.com/office/powerpoint/2010/main" val="32689744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a:xfrm>
            <a:off x="3970938" y="8829967"/>
            <a:ext cx="3037840" cy="464820"/>
          </a:xfrm>
          <a:prstGeom prst="rect">
            <a:avLst/>
          </a:prstGeom>
        </p:spPr>
        <p:txBody>
          <a:bodyPr lIns="93177" tIns="46589" rIns="93177" bIns="46589"/>
          <a:lstStyle/>
          <a:p>
            <a:fld id="{45165659-7586-41B7-8079-7481AF977922}" type="slidenum">
              <a:rPr lang="en-US" smtClean="0"/>
              <a:t>6</a:t>
            </a:fld>
            <a:endParaRPr lang="en-US"/>
          </a:p>
        </p:txBody>
      </p:sp>
    </p:spTree>
    <p:extLst>
      <p:ext uri="{BB962C8B-B14F-4D97-AF65-F5344CB8AC3E}">
        <p14:creationId xmlns:p14="http://schemas.microsoft.com/office/powerpoint/2010/main" val="32689744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a:xfrm>
            <a:off x="3970938" y="8829967"/>
            <a:ext cx="3037840" cy="464820"/>
          </a:xfrm>
          <a:prstGeom prst="rect">
            <a:avLst/>
          </a:prstGeom>
        </p:spPr>
        <p:txBody>
          <a:bodyPr lIns="93177" tIns="46589" rIns="93177" bIns="46589"/>
          <a:lstStyle/>
          <a:p>
            <a:fld id="{45165659-7586-41B7-8079-7481AF977922}" type="slidenum">
              <a:rPr lang="en-US" smtClean="0"/>
              <a:t>7</a:t>
            </a:fld>
            <a:endParaRPr lang="en-US"/>
          </a:p>
        </p:txBody>
      </p:sp>
    </p:spTree>
    <p:extLst>
      <p:ext uri="{BB962C8B-B14F-4D97-AF65-F5344CB8AC3E}">
        <p14:creationId xmlns:p14="http://schemas.microsoft.com/office/powerpoint/2010/main" val="32689744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a:xfrm>
            <a:off x="3970938" y="8829967"/>
            <a:ext cx="3037840" cy="464820"/>
          </a:xfrm>
          <a:prstGeom prst="rect">
            <a:avLst/>
          </a:prstGeom>
        </p:spPr>
        <p:txBody>
          <a:bodyPr lIns="93177" tIns="46589" rIns="93177" bIns="46589"/>
          <a:lstStyle/>
          <a:p>
            <a:fld id="{45165659-7586-41B7-8079-7481AF977922}" type="slidenum">
              <a:rPr lang="en-US" smtClean="0"/>
              <a:t>8</a:t>
            </a:fld>
            <a:endParaRPr lang="en-US"/>
          </a:p>
        </p:txBody>
      </p:sp>
    </p:spTree>
    <p:extLst>
      <p:ext uri="{BB962C8B-B14F-4D97-AF65-F5344CB8AC3E}">
        <p14:creationId xmlns:p14="http://schemas.microsoft.com/office/powerpoint/2010/main" val="32689744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a:xfrm>
            <a:off x="3970938" y="8829967"/>
            <a:ext cx="3037840" cy="464820"/>
          </a:xfrm>
          <a:prstGeom prst="rect">
            <a:avLst/>
          </a:prstGeom>
        </p:spPr>
        <p:txBody>
          <a:bodyPr lIns="93177" tIns="46589" rIns="93177" bIns="46589"/>
          <a:lstStyle/>
          <a:p>
            <a:fld id="{45165659-7586-41B7-8079-7481AF977922}" type="slidenum">
              <a:rPr lang="en-US" smtClean="0"/>
              <a:t>9</a:t>
            </a:fld>
            <a:endParaRPr lang="en-US"/>
          </a:p>
        </p:txBody>
      </p:sp>
    </p:spTree>
    <p:extLst>
      <p:ext uri="{BB962C8B-B14F-4D97-AF65-F5344CB8AC3E}">
        <p14:creationId xmlns:p14="http://schemas.microsoft.com/office/powerpoint/2010/main" val="32689744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a:xfrm>
            <a:off x="3970938" y="8829967"/>
            <a:ext cx="3037840" cy="464820"/>
          </a:xfrm>
          <a:prstGeom prst="rect">
            <a:avLst/>
          </a:prstGeom>
        </p:spPr>
        <p:txBody>
          <a:bodyPr lIns="93177" tIns="46589" rIns="93177" bIns="46589"/>
          <a:lstStyle/>
          <a:p>
            <a:fld id="{45165659-7586-41B7-8079-7481AF977922}" type="slidenum">
              <a:rPr lang="en-US" smtClean="0"/>
              <a:t>10</a:t>
            </a:fld>
            <a:endParaRPr lang="en-US"/>
          </a:p>
        </p:txBody>
      </p:sp>
    </p:spTree>
    <p:extLst>
      <p:ext uri="{BB962C8B-B14F-4D97-AF65-F5344CB8AC3E}">
        <p14:creationId xmlns:p14="http://schemas.microsoft.com/office/powerpoint/2010/main" val="32689744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a:xfrm>
            <a:off x="3970938" y="8829967"/>
            <a:ext cx="3037840" cy="464820"/>
          </a:xfrm>
          <a:prstGeom prst="rect">
            <a:avLst/>
          </a:prstGeom>
        </p:spPr>
        <p:txBody>
          <a:bodyPr lIns="93177" tIns="46589" rIns="93177" bIns="46589"/>
          <a:lstStyle/>
          <a:p>
            <a:fld id="{45165659-7586-41B7-8079-7481AF977922}" type="slidenum">
              <a:rPr lang="en-US" smtClean="0"/>
              <a:t>11</a:t>
            </a:fld>
            <a:endParaRPr lang="en-US"/>
          </a:p>
        </p:txBody>
      </p:sp>
    </p:spTree>
    <p:extLst>
      <p:ext uri="{BB962C8B-B14F-4D97-AF65-F5344CB8AC3E}">
        <p14:creationId xmlns:p14="http://schemas.microsoft.com/office/powerpoint/2010/main" val="32689744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9B2C78C-EF91-44C7-9AD4-2FEF7A22409D}" type="datetimeFigureOut">
              <a:rPr lang="en-US" smtClean="0"/>
              <a:t>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5B95A4-1D7B-4867-8A3A-E65CA59BCEE6}" type="slidenum">
              <a:rPr lang="en-US" smtClean="0"/>
              <a:t>‹#›</a:t>
            </a:fld>
            <a:endParaRPr lang="en-US"/>
          </a:p>
        </p:txBody>
      </p:sp>
    </p:spTree>
    <p:extLst>
      <p:ext uri="{BB962C8B-B14F-4D97-AF65-F5344CB8AC3E}">
        <p14:creationId xmlns:p14="http://schemas.microsoft.com/office/powerpoint/2010/main" val="31699057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9B2C78C-EF91-44C7-9AD4-2FEF7A22409D}" type="datetimeFigureOut">
              <a:rPr lang="en-US" smtClean="0"/>
              <a:t>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5B95A4-1D7B-4867-8A3A-E65CA59BCEE6}" type="slidenum">
              <a:rPr lang="en-US" smtClean="0"/>
              <a:t>‹#›</a:t>
            </a:fld>
            <a:endParaRPr lang="en-US"/>
          </a:p>
        </p:txBody>
      </p:sp>
    </p:spTree>
    <p:extLst>
      <p:ext uri="{BB962C8B-B14F-4D97-AF65-F5344CB8AC3E}">
        <p14:creationId xmlns:p14="http://schemas.microsoft.com/office/powerpoint/2010/main" val="2531136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9B2C78C-EF91-44C7-9AD4-2FEF7A22409D}" type="datetimeFigureOut">
              <a:rPr lang="en-US" smtClean="0"/>
              <a:t>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5B95A4-1D7B-4867-8A3A-E65CA59BCEE6}" type="slidenum">
              <a:rPr lang="en-US" smtClean="0"/>
              <a:t>‹#›</a:t>
            </a:fld>
            <a:endParaRPr lang="en-US"/>
          </a:p>
        </p:txBody>
      </p:sp>
    </p:spTree>
    <p:extLst>
      <p:ext uri="{BB962C8B-B14F-4D97-AF65-F5344CB8AC3E}">
        <p14:creationId xmlns:p14="http://schemas.microsoft.com/office/powerpoint/2010/main" val="29427463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9B2C78C-EF91-44C7-9AD4-2FEF7A22409D}" type="datetimeFigureOut">
              <a:rPr lang="en-US" smtClean="0"/>
              <a:t>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5B95A4-1D7B-4867-8A3A-E65CA59BCEE6}" type="slidenum">
              <a:rPr lang="en-US" smtClean="0"/>
              <a:t>‹#›</a:t>
            </a:fld>
            <a:endParaRPr lang="en-US"/>
          </a:p>
        </p:txBody>
      </p:sp>
    </p:spTree>
    <p:extLst>
      <p:ext uri="{BB962C8B-B14F-4D97-AF65-F5344CB8AC3E}">
        <p14:creationId xmlns:p14="http://schemas.microsoft.com/office/powerpoint/2010/main" val="18680335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9B2C78C-EF91-44C7-9AD4-2FEF7A22409D}" type="datetimeFigureOut">
              <a:rPr lang="en-US" smtClean="0"/>
              <a:t>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5B95A4-1D7B-4867-8A3A-E65CA59BCEE6}" type="slidenum">
              <a:rPr lang="en-US" smtClean="0"/>
              <a:t>‹#›</a:t>
            </a:fld>
            <a:endParaRPr lang="en-US"/>
          </a:p>
        </p:txBody>
      </p:sp>
    </p:spTree>
    <p:extLst>
      <p:ext uri="{BB962C8B-B14F-4D97-AF65-F5344CB8AC3E}">
        <p14:creationId xmlns:p14="http://schemas.microsoft.com/office/powerpoint/2010/main" val="20422272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9B2C78C-EF91-44C7-9AD4-2FEF7A22409D}" type="datetimeFigureOut">
              <a:rPr lang="en-US" smtClean="0"/>
              <a:t>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5B95A4-1D7B-4867-8A3A-E65CA59BCEE6}" type="slidenum">
              <a:rPr lang="en-US" smtClean="0"/>
              <a:t>‹#›</a:t>
            </a:fld>
            <a:endParaRPr lang="en-US"/>
          </a:p>
        </p:txBody>
      </p:sp>
    </p:spTree>
    <p:extLst>
      <p:ext uri="{BB962C8B-B14F-4D97-AF65-F5344CB8AC3E}">
        <p14:creationId xmlns:p14="http://schemas.microsoft.com/office/powerpoint/2010/main" val="33193830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9B2C78C-EF91-44C7-9AD4-2FEF7A22409D}" type="datetimeFigureOut">
              <a:rPr lang="en-US" smtClean="0"/>
              <a:t>1/5/2021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45B95A4-1D7B-4867-8A3A-E65CA59BCEE6}" type="slidenum">
              <a:rPr lang="en-US" smtClean="0"/>
              <a:t>‹#›</a:t>
            </a:fld>
            <a:endParaRPr lang="en-US"/>
          </a:p>
        </p:txBody>
      </p:sp>
    </p:spTree>
    <p:extLst>
      <p:ext uri="{BB962C8B-B14F-4D97-AF65-F5344CB8AC3E}">
        <p14:creationId xmlns:p14="http://schemas.microsoft.com/office/powerpoint/2010/main" val="18290652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9B2C78C-EF91-44C7-9AD4-2FEF7A22409D}" type="datetimeFigureOut">
              <a:rPr lang="en-US" smtClean="0"/>
              <a:t>1/5/2021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45B95A4-1D7B-4867-8A3A-E65CA59BCEE6}" type="slidenum">
              <a:rPr lang="en-US" smtClean="0"/>
              <a:t>‹#›</a:t>
            </a:fld>
            <a:endParaRPr lang="en-US"/>
          </a:p>
        </p:txBody>
      </p:sp>
    </p:spTree>
    <p:extLst>
      <p:ext uri="{BB962C8B-B14F-4D97-AF65-F5344CB8AC3E}">
        <p14:creationId xmlns:p14="http://schemas.microsoft.com/office/powerpoint/2010/main" val="42300711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B2C78C-EF91-44C7-9AD4-2FEF7A22409D}" type="datetimeFigureOut">
              <a:rPr lang="en-US" smtClean="0"/>
              <a:t>1/5/2021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45B95A4-1D7B-4867-8A3A-E65CA59BCEE6}" type="slidenum">
              <a:rPr lang="en-US" smtClean="0"/>
              <a:t>‹#›</a:t>
            </a:fld>
            <a:endParaRPr lang="en-US"/>
          </a:p>
        </p:txBody>
      </p:sp>
    </p:spTree>
    <p:extLst>
      <p:ext uri="{BB962C8B-B14F-4D97-AF65-F5344CB8AC3E}">
        <p14:creationId xmlns:p14="http://schemas.microsoft.com/office/powerpoint/2010/main" val="12408912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9B2C78C-EF91-44C7-9AD4-2FEF7A22409D}" type="datetimeFigureOut">
              <a:rPr lang="en-US" smtClean="0"/>
              <a:t>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5B95A4-1D7B-4867-8A3A-E65CA59BCEE6}" type="slidenum">
              <a:rPr lang="en-US" smtClean="0"/>
              <a:t>‹#›</a:t>
            </a:fld>
            <a:endParaRPr lang="en-US"/>
          </a:p>
        </p:txBody>
      </p:sp>
    </p:spTree>
    <p:extLst>
      <p:ext uri="{BB962C8B-B14F-4D97-AF65-F5344CB8AC3E}">
        <p14:creationId xmlns:p14="http://schemas.microsoft.com/office/powerpoint/2010/main" val="3223255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9B2C78C-EF91-44C7-9AD4-2FEF7A22409D}" type="datetimeFigureOut">
              <a:rPr lang="en-US" smtClean="0"/>
              <a:t>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5B95A4-1D7B-4867-8A3A-E65CA59BCEE6}" type="slidenum">
              <a:rPr lang="en-US" smtClean="0"/>
              <a:t>‹#›</a:t>
            </a:fld>
            <a:endParaRPr lang="en-US"/>
          </a:p>
        </p:txBody>
      </p:sp>
    </p:spTree>
    <p:extLst>
      <p:ext uri="{BB962C8B-B14F-4D97-AF65-F5344CB8AC3E}">
        <p14:creationId xmlns:p14="http://schemas.microsoft.com/office/powerpoint/2010/main" val="15517976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B2C78C-EF91-44C7-9AD4-2FEF7A22409D}" type="datetimeFigureOut">
              <a:rPr lang="en-US" smtClean="0"/>
              <a:t>1/5/2021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5B95A4-1D7B-4867-8A3A-E65CA59BCEE6}" type="slidenum">
              <a:rPr lang="en-US" smtClean="0"/>
              <a:t>‹#›</a:t>
            </a:fld>
            <a:endParaRPr lang="en-US"/>
          </a:p>
        </p:txBody>
      </p:sp>
    </p:spTree>
    <p:extLst>
      <p:ext uri="{BB962C8B-B14F-4D97-AF65-F5344CB8AC3E}">
        <p14:creationId xmlns:p14="http://schemas.microsoft.com/office/powerpoint/2010/main" val="35882882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228600" y="502920"/>
            <a:ext cx="8686800" cy="71628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p:style>
          <a:lnRef idx="2">
            <a:schemeClr val="accent1"/>
          </a:lnRef>
          <a:fillRef idx="1">
            <a:schemeClr val="lt1"/>
          </a:fillRef>
          <a:effectRef idx="0">
            <a:schemeClr val="accent1"/>
          </a:effectRef>
          <a:fontRef idx="minor">
            <a:schemeClr val="dk1"/>
          </a:fontRef>
        </p:style>
        <p:txBody>
          <a:bodyPr>
            <a:normAutofit/>
          </a:bodyPr>
          <a:lstStyle/>
          <a:p>
            <a:pPr marL="0" indent="0" algn="ctr">
              <a:buNone/>
            </a:pPr>
            <a:endParaRPr lang="en-US" sz="2400" dirty="0">
              <a:latin typeface="Arial Black" panose="020B0A04020102020204" pitchFamily="34" charset="0"/>
            </a:endParaRPr>
          </a:p>
          <a:p>
            <a:pPr marL="0" indent="0" algn="ctr">
              <a:buNone/>
            </a:pPr>
            <a:endParaRPr lang="en-US" sz="2400" dirty="0">
              <a:latin typeface="Arial Black" panose="020B0A04020102020204" pitchFamily="34" charset="0"/>
            </a:endParaRPr>
          </a:p>
          <a:p>
            <a:pPr marL="0" indent="0" algn="ctr">
              <a:buNone/>
            </a:pPr>
            <a:r>
              <a:rPr lang="en-US" sz="2400" dirty="0">
                <a:latin typeface="Arial Black" panose="020B0A04020102020204" pitchFamily="34" charset="0"/>
              </a:rPr>
              <a:t>Impact of Your Health on Your Wealth</a:t>
            </a:r>
          </a:p>
          <a:p>
            <a:pPr marL="0" indent="0" algn="ctr">
              <a:buNone/>
            </a:pPr>
            <a:endParaRPr lang="en-US" sz="2400" dirty="0">
              <a:latin typeface="Arial Black" panose="020B0A04020102020204" pitchFamily="34" charset="0"/>
            </a:endParaRPr>
          </a:p>
          <a:p>
            <a:pPr marL="0" indent="0" algn="ctr">
              <a:buNone/>
            </a:pPr>
            <a:endParaRPr lang="en-US" sz="2400" dirty="0">
              <a:latin typeface="Arial Black" panose="020B0A04020102020204" pitchFamily="34" charset="0"/>
            </a:endParaRPr>
          </a:p>
          <a:p>
            <a:pPr marL="0" indent="0" algn="ctr">
              <a:buNone/>
            </a:pPr>
            <a:r>
              <a:rPr lang="en-US" sz="2400" dirty="0">
                <a:latin typeface="Arial Black" panose="020B0A04020102020204" pitchFamily="34" charset="0"/>
              </a:rPr>
              <a:t>Peggy L. Farnworth, CPA, CFP</a:t>
            </a:r>
          </a:p>
          <a:p>
            <a:pPr marL="0" indent="0" algn="ctr">
              <a:buNone/>
            </a:pPr>
            <a:r>
              <a:rPr lang="en-US" sz="1900" dirty="0">
                <a:latin typeface="Arial" panose="020B0604020202020204" pitchFamily="34" charset="0"/>
                <a:cs typeface="Arial" panose="020B0604020202020204" pitchFamily="34" charset="0"/>
              </a:rPr>
              <a:t>Securities offered through Securities America, Inc</a:t>
            </a:r>
            <a:r>
              <a:rPr lang="en-US" sz="1900">
                <a:latin typeface="Arial" panose="020B0604020202020204" pitchFamily="34" charset="0"/>
                <a:cs typeface="Arial" panose="020B0604020202020204" pitchFamily="34" charset="0"/>
              </a:rPr>
              <a:t>. Member </a:t>
            </a:r>
            <a:r>
              <a:rPr lang="en-US" sz="1900" dirty="0">
                <a:latin typeface="Arial" panose="020B0604020202020204" pitchFamily="34" charset="0"/>
                <a:cs typeface="Arial" panose="020B0604020202020204" pitchFamily="34" charset="0"/>
              </a:rPr>
              <a:t>FINRA/SIPC. </a:t>
            </a:r>
          </a:p>
          <a:p>
            <a:pPr marL="0" indent="0" algn="ctr">
              <a:buNone/>
            </a:pPr>
            <a:r>
              <a:rPr lang="en-US" sz="1900" dirty="0">
                <a:latin typeface="Arial" panose="020B0604020202020204" pitchFamily="34" charset="0"/>
                <a:cs typeface="Arial" panose="020B0604020202020204" pitchFamily="34" charset="0"/>
              </a:rPr>
              <a:t>Advisory Services offered through Securities America Advisors, Inc. </a:t>
            </a:r>
          </a:p>
          <a:p>
            <a:pPr marL="0" indent="0" algn="ctr">
              <a:buNone/>
            </a:pPr>
            <a:r>
              <a:rPr lang="en-US" sz="1900" dirty="0">
                <a:latin typeface="Arial" panose="020B0604020202020204" pitchFamily="34" charset="0"/>
                <a:cs typeface="Arial" panose="020B0604020202020204" pitchFamily="34" charset="0"/>
              </a:rPr>
              <a:t>Boise Retirement Coach and Securities America are separate entities.</a:t>
            </a:r>
            <a:endParaRPr lang="en-US" sz="1900" i="1" dirty="0">
              <a:latin typeface="Arial" panose="020B0604020202020204" pitchFamily="34" charset="0"/>
              <a:cs typeface="Arial" panose="020B0604020202020204" pitchFamily="34" charset="0"/>
            </a:endParaRPr>
          </a:p>
          <a:p>
            <a:pPr marL="0" indent="0" algn="ctr">
              <a:buNone/>
            </a:pPr>
            <a:endParaRPr lang="en-US" sz="2400" i="1" dirty="0">
              <a:latin typeface="Arial" panose="020B0604020202020204" pitchFamily="34" charset="0"/>
              <a:cs typeface="Arial" panose="020B0604020202020204" pitchFamily="34" charset="0"/>
            </a:endParaRPr>
          </a:p>
        </p:txBody>
      </p:sp>
      <p:sp>
        <p:nvSpPr>
          <p:cNvPr id="4" name="Rectangle 3"/>
          <p:cNvSpPr/>
          <p:nvPr/>
        </p:nvSpPr>
        <p:spPr>
          <a:xfrm>
            <a:off x="457200" y="381000"/>
            <a:ext cx="8229600" cy="1015663"/>
          </a:xfrm>
          <a:prstGeom prst="rect">
            <a:avLst/>
          </a:prstGeom>
          <a:noFill/>
        </p:spPr>
        <p:txBody>
          <a:bodyPr wrap="square" lIns="91440" tIns="45720" rIns="91440" bIns="45720">
            <a:spAutoFit/>
          </a:bodyPr>
          <a:lstStyle/>
          <a:p>
            <a:pPr algn="ctr"/>
            <a:r>
              <a:rPr lang="en-US" sz="6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rial Black" panose="020B0A04020102020204" pitchFamily="34" charset="0"/>
              </a:rPr>
              <a:t>WELCOME</a:t>
            </a:r>
          </a:p>
        </p:txBody>
      </p:sp>
    </p:spTree>
    <p:extLst>
      <p:ext uri="{BB962C8B-B14F-4D97-AF65-F5344CB8AC3E}">
        <p14:creationId xmlns:p14="http://schemas.microsoft.com/office/powerpoint/2010/main" val="9961669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500" decel="50000" fill="hold">
                                          <p:stCondLst>
                                            <p:cond delay="0"/>
                                          </p:stCondLst>
                                        </p:cTn>
                                        <p:tgtEl>
                                          <p:spTgt spid="4">
                                            <p:txEl>
                                              <p:pRg st="0" end="0"/>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4">
                                            <p:txEl>
                                              <p:pRg st="0" end="0"/>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4">
                                            <p:txEl>
                                              <p:pRg st="0" end="0"/>
                                            </p:txEl>
                                          </p:spTgt>
                                        </p:tgtEl>
                                        <p:attrNameLst>
                                          <p:attrName>ppt_w</p:attrName>
                                        </p:attrNameLst>
                                      </p:cBhvr>
                                      <p:tavLst>
                                        <p:tav tm="0">
                                          <p:val>
                                            <p:strVal val="#ppt_w*.05"/>
                                          </p:val>
                                        </p:tav>
                                        <p:tav tm="100000">
                                          <p:val>
                                            <p:strVal val="#ppt_w"/>
                                          </p:val>
                                        </p:tav>
                                      </p:tavLst>
                                    </p:anim>
                                    <p:anim calcmode="lin" valueType="num">
                                      <p:cBhvr>
                                        <p:cTn id="10" dur="1000" fill="hold"/>
                                        <p:tgtEl>
                                          <p:spTgt spid="4">
                                            <p:txEl>
                                              <p:pRg st="0" end="0"/>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4">
                                            <p:txEl>
                                              <p:pRg st="0" end="0"/>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4">
                                            <p:txEl>
                                              <p:pRg st="0" end="0"/>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4">
                                            <p:txEl>
                                              <p:pRg st="0" end="0"/>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4">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25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fade">
                                      <p:cBhvr>
                                        <p:cTn id="19" dur="1000"/>
                                        <p:tgtEl>
                                          <p:spTgt spid="3">
                                            <p:txEl>
                                              <p:pRg st="5" end="5"/>
                                            </p:txEl>
                                          </p:spTgt>
                                        </p:tgtEl>
                                      </p:cBhvr>
                                    </p:animEffect>
                                    <p:anim calcmode="lin" valueType="num">
                                      <p:cBhvr>
                                        <p:cTn id="2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25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91826"/>
            <a:ext cx="9162334" cy="1081268"/>
          </a:xfrm>
        </p:spPr>
        <p:txBody>
          <a:bodyPr>
            <a:normAutofit/>
          </a:bodyPr>
          <a:lstStyle/>
          <a:p>
            <a:r>
              <a:rPr lang="en-US" sz="2400" dirty="0">
                <a:latin typeface="Arial Black" panose="020B0A04020102020204" pitchFamily="34" charset="0"/>
              </a:rPr>
              <a:t>What do you do?</a:t>
            </a:r>
          </a:p>
        </p:txBody>
      </p:sp>
      <p:sp>
        <p:nvSpPr>
          <p:cNvPr id="8" name="Rectangle 7"/>
          <p:cNvSpPr/>
          <p:nvPr/>
        </p:nvSpPr>
        <p:spPr>
          <a:xfrm>
            <a:off x="4267200" y="3276600"/>
            <a:ext cx="4343400" cy="1569660"/>
          </a:xfrm>
          <a:prstGeom prst="rect">
            <a:avLst/>
          </a:prstGeom>
        </p:spPr>
        <p:txBody>
          <a:bodyPr wrap="square">
            <a:spAutoFit/>
          </a:bodyPr>
          <a:lstStyle/>
          <a:p>
            <a:pPr>
              <a:tabLst>
                <a:tab pos="228600" algn="l"/>
              </a:tabLst>
            </a:pPr>
            <a:r>
              <a:rPr lang="en-US" sz="2400" dirty="0">
                <a:solidFill>
                  <a:prstClr val="black"/>
                </a:solidFill>
                <a:latin typeface="Arial Black" panose="020B0A04020102020204" pitchFamily="34" charset="0"/>
                <a:ea typeface="+mj-ea"/>
                <a:cs typeface="+mj-cs"/>
              </a:rPr>
              <a:t>2.  Savings as a regular 	   part of your financial 	   world – Includes 	   	   bonuses and raises</a:t>
            </a:r>
            <a:endParaRPr lang="en-US" dirty="0"/>
          </a:p>
        </p:txBody>
      </p:sp>
      <p:sp>
        <p:nvSpPr>
          <p:cNvPr id="10" name="Rectangle 9"/>
          <p:cNvSpPr/>
          <p:nvPr/>
        </p:nvSpPr>
        <p:spPr>
          <a:xfrm>
            <a:off x="4267200" y="1600200"/>
            <a:ext cx="4191000" cy="1569660"/>
          </a:xfrm>
          <a:prstGeom prst="rect">
            <a:avLst/>
          </a:prstGeom>
        </p:spPr>
        <p:txBody>
          <a:bodyPr wrap="square">
            <a:spAutoFit/>
          </a:bodyPr>
          <a:lstStyle/>
          <a:p>
            <a:pPr marL="457200" indent="-457200">
              <a:buAutoNum type="arabicPeriod"/>
            </a:pPr>
            <a:r>
              <a:rPr lang="en-US" sz="2400" dirty="0">
                <a:solidFill>
                  <a:prstClr val="black"/>
                </a:solidFill>
                <a:latin typeface="Arial Black" panose="020B0A04020102020204" pitchFamily="34" charset="0"/>
              </a:rPr>
              <a:t>Savings levels of </a:t>
            </a:r>
          </a:p>
          <a:p>
            <a:r>
              <a:rPr lang="en-US" sz="2400" dirty="0">
                <a:solidFill>
                  <a:prstClr val="black"/>
                </a:solidFill>
                <a:latin typeface="Arial Black" panose="020B0A04020102020204" pitchFamily="34" charset="0"/>
              </a:rPr>
              <a:t>    10- 15% of income –</a:t>
            </a:r>
          </a:p>
          <a:p>
            <a:r>
              <a:rPr lang="en-US" sz="2400" dirty="0">
                <a:solidFill>
                  <a:prstClr val="black"/>
                </a:solidFill>
                <a:latin typeface="Arial Black" panose="020B0A04020102020204" pitchFamily="34" charset="0"/>
              </a:rPr>
              <a:t>     Starting earlier </a:t>
            </a:r>
          </a:p>
          <a:p>
            <a:r>
              <a:rPr lang="en-US" sz="2400" dirty="0">
                <a:solidFill>
                  <a:prstClr val="black"/>
                </a:solidFill>
                <a:latin typeface="Arial Black" panose="020B0A04020102020204" pitchFamily="34" charset="0"/>
              </a:rPr>
              <a:t>     is better</a:t>
            </a:r>
            <a:endParaRPr lang="en-US" sz="2400" dirty="0"/>
          </a:p>
        </p:txBody>
      </p:sp>
      <p:sp>
        <p:nvSpPr>
          <p:cNvPr id="7" name="Rounded Rectangle 6"/>
          <p:cNvSpPr/>
          <p:nvPr/>
        </p:nvSpPr>
        <p:spPr>
          <a:xfrm>
            <a:off x="228600" y="274320"/>
            <a:ext cx="8686800" cy="71628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4267200" y="5029200"/>
            <a:ext cx="4191000" cy="1569660"/>
          </a:xfrm>
          <a:prstGeom prst="rect">
            <a:avLst/>
          </a:prstGeom>
          <a:noFill/>
        </p:spPr>
        <p:txBody>
          <a:bodyPr wrap="square" rtlCol="0">
            <a:spAutoFit/>
          </a:bodyPr>
          <a:lstStyle/>
          <a:p>
            <a:pPr marL="457200" indent="-457200">
              <a:buAutoNum type="arabicPeriod" startAt="3"/>
            </a:pPr>
            <a:r>
              <a:rPr lang="en-US" sz="2400" dirty="0">
                <a:latin typeface="Arial Black" panose="020B0A04020102020204" pitchFamily="34" charset="0"/>
              </a:rPr>
              <a:t>Automatic savings</a:t>
            </a:r>
          </a:p>
          <a:p>
            <a:r>
              <a:rPr lang="en-US" sz="2400" dirty="0">
                <a:latin typeface="Arial Black" panose="020B0A04020102020204" pitchFamily="34" charset="0"/>
              </a:rPr>
              <a:t>     options 401(k),   </a:t>
            </a:r>
          </a:p>
          <a:p>
            <a:r>
              <a:rPr lang="en-US" sz="2400" dirty="0">
                <a:latin typeface="Arial Black" panose="020B0A04020102020204" pitchFamily="34" charset="0"/>
              </a:rPr>
              <a:t>     payroll deductions,  </a:t>
            </a:r>
          </a:p>
          <a:p>
            <a:r>
              <a:rPr lang="en-US" sz="2400" dirty="0">
                <a:latin typeface="Arial Black" panose="020B0A04020102020204" pitchFamily="34" charset="0"/>
              </a:rPr>
              <a:t>     bank transfers</a:t>
            </a:r>
          </a:p>
        </p:txBody>
      </p:sp>
      <p:pic>
        <p:nvPicPr>
          <p:cNvPr id="1026" name="Picture 2" descr="http://www.quizzle.com/blog/wp-content/uploads/2011/08/retirement-savings-ja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96" y="1524000"/>
            <a:ext cx="3886200" cy="5334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632649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750"/>
                                  </p:stCondLst>
                                  <p:childTnLst>
                                    <p:set>
                                      <p:cBhvr>
                                        <p:cTn id="13" dur="1" fill="hold">
                                          <p:stCondLst>
                                            <p:cond delay="0"/>
                                          </p:stCondLst>
                                        </p:cTn>
                                        <p:tgtEl>
                                          <p:spTgt spid="10"/>
                                        </p:tgtEl>
                                        <p:attrNameLst>
                                          <p:attrName>style.visibility</p:attrName>
                                        </p:attrNameLst>
                                      </p:cBhvr>
                                      <p:to>
                                        <p:strVal val="visible"/>
                                      </p:to>
                                    </p:set>
                                    <p:anim calcmode="lin" valueType="num">
                                      <p:cBhvr additive="base">
                                        <p:cTn id="14" dur="500" fill="hold"/>
                                        <p:tgtEl>
                                          <p:spTgt spid="10"/>
                                        </p:tgtEl>
                                        <p:attrNameLst>
                                          <p:attrName>ppt_x</p:attrName>
                                        </p:attrNameLst>
                                      </p:cBhvr>
                                      <p:tavLst>
                                        <p:tav tm="0">
                                          <p:val>
                                            <p:strVal val="#ppt_x"/>
                                          </p:val>
                                        </p:tav>
                                        <p:tav tm="100000">
                                          <p:val>
                                            <p:strVal val="#ppt_x"/>
                                          </p:val>
                                        </p:tav>
                                      </p:tavLst>
                                    </p:anim>
                                    <p:anim calcmode="lin" valueType="num">
                                      <p:cBhvr additive="base">
                                        <p:cTn id="15"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750"/>
                                  </p:stCondLst>
                                  <p:childTnLst>
                                    <p:set>
                                      <p:cBhvr>
                                        <p:cTn id="19" dur="1" fill="hold">
                                          <p:stCondLst>
                                            <p:cond delay="0"/>
                                          </p:stCondLst>
                                        </p:cTn>
                                        <p:tgtEl>
                                          <p:spTgt spid="8"/>
                                        </p:tgtEl>
                                        <p:attrNameLst>
                                          <p:attrName>style.visibility</p:attrName>
                                        </p:attrNameLst>
                                      </p:cBhvr>
                                      <p:to>
                                        <p:strVal val="visible"/>
                                      </p:to>
                                    </p:set>
                                    <p:anim calcmode="lin" valueType="num">
                                      <p:cBhvr additive="base">
                                        <p:cTn id="20" dur="500" fill="hold"/>
                                        <p:tgtEl>
                                          <p:spTgt spid="8"/>
                                        </p:tgtEl>
                                        <p:attrNameLst>
                                          <p:attrName>ppt_x</p:attrName>
                                        </p:attrNameLst>
                                      </p:cBhvr>
                                      <p:tavLst>
                                        <p:tav tm="0">
                                          <p:val>
                                            <p:strVal val="#ppt_x"/>
                                          </p:val>
                                        </p:tav>
                                        <p:tav tm="100000">
                                          <p:val>
                                            <p:strVal val="#ppt_x"/>
                                          </p:val>
                                        </p:tav>
                                      </p:tavLst>
                                    </p:anim>
                                    <p:anim calcmode="lin" valueType="num">
                                      <p:cBhvr additive="base">
                                        <p:cTn id="21"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750"/>
                                  </p:stCondLst>
                                  <p:childTnLst>
                                    <p:set>
                                      <p:cBhvr>
                                        <p:cTn id="25" dur="1" fill="hold">
                                          <p:stCondLst>
                                            <p:cond delay="0"/>
                                          </p:stCondLst>
                                        </p:cTn>
                                        <p:tgtEl>
                                          <p:spTgt spid="3"/>
                                        </p:tgtEl>
                                        <p:attrNameLst>
                                          <p:attrName>style.visibility</p:attrName>
                                        </p:attrNameLst>
                                      </p:cBhvr>
                                      <p:to>
                                        <p:strVal val="visible"/>
                                      </p:to>
                                    </p:set>
                                    <p:anim calcmode="lin" valueType="num">
                                      <p:cBhvr additive="base">
                                        <p:cTn id="26" dur="500" fill="hold"/>
                                        <p:tgtEl>
                                          <p:spTgt spid="3"/>
                                        </p:tgtEl>
                                        <p:attrNameLst>
                                          <p:attrName>ppt_x</p:attrName>
                                        </p:attrNameLst>
                                      </p:cBhvr>
                                      <p:tavLst>
                                        <p:tav tm="0">
                                          <p:val>
                                            <p:strVal val="#ppt_x"/>
                                          </p:val>
                                        </p:tav>
                                        <p:tav tm="100000">
                                          <p:val>
                                            <p:strVal val="#ppt_x"/>
                                          </p:val>
                                        </p:tav>
                                      </p:tavLst>
                                    </p:anim>
                                    <p:anim calcmode="lin" valueType="num">
                                      <p:cBhvr additive="base">
                                        <p:cTn id="27"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 Diagonal Corner Rectangle 3"/>
          <p:cNvSpPr/>
          <p:nvPr/>
        </p:nvSpPr>
        <p:spPr>
          <a:xfrm>
            <a:off x="4495800" y="2819400"/>
            <a:ext cx="3581400" cy="1371600"/>
          </a:xfrm>
          <a:prstGeom prst="round2Diag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0" y="91826"/>
            <a:ext cx="9162334" cy="1081268"/>
          </a:xfrm>
        </p:spPr>
        <p:txBody>
          <a:bodyPr>
            <a:normAutofit/>
          </a:bodyPr>
          <a:lstStyle/>
          <a:p>
            <a:r>
              <a:rPr lang="en-US" sz="2800" dirty="0">
                <a:latin typeface="Arial Black" panose="020B0A04020102020204" pitchFamily="34" charset="0"/>
              </a:rPr>
              <a:t>What do you do?</a:t>
            </a:r>
          </a:p>
        </p:txBody>
      </p:sp>
      <p:sp>
        <p:nvSpPr>
          <p:cNvPr id="8" name="Rectangle 7"/>
          <p:cNvSpPr/>
          <p:nvPr/>
        </p:nvSpPr>
        <p:spPr>
          <a:xfrm>
            <a:off x="4800600" y="2838271"/>
            <a:ext cx="3276600" cy="1200329"/>
          </a:xfrm>
          <a:prstGeom prst="rect">
            <a:avLst/>
          </a:prstGeom>
          <a:solidFill>
            <a:schemeClr val="tx2">
              <a:lumMod val="20000"/>
              <a:lumOff val="80000"/>
            </a:schemeClr>
          </a:solidFill>
        </p:spPr>
        <p:txBody>
          <a:bodyPr wrap="square">
            <a:spAutoFit/>
          </a:bodyPr>
          <a:lstStyle/>
          <a:p>
            <a:pPr>
              <a:tabLst>
                <a:tab pos="228600" algn="l"/>
              </a:tabLst>
            </a:pPr>
            <a:r>
              <a:rPr lang="en-US" dirty="0">
                <a:latin typeface="Arial Black" panose="020B0A04020102020204" pitchFamily="34" charset="0"/>
              </a:rPr>
              <a:t>In retirement, Medicare covers 51% of </a:t>
            </a:r>
          </a:p>
          <a:p>
            <a:pPr>
              <a:tabLst>
                <a:tab pos="228600" algn="l"/>
              </a:tabLst>
            </a:pPr>
            <a:r>
              <a:rPr lang="en-US" dirty="0">
                <a:latin typeface="Arial Black" panose="020B0A04020102020204" pitchFamily="34" charset="0"/>
              </a:rPr>
              <a:t>what employer </a:t>
            </a:r>
          </a:p>
          <a:p>
            <a:pPr>
              <a:tabLst>
                <a:tab pos="228600" algn="l"/>
              </a:tabLst>
            </a:pPr>
            <a:r>
              <a:rPr lang="en-US" dirty="0">
                <a:latin typeface="Arial Black" panose="020B0A04020102020204" pitchFamily="34" charset="0"/>
              </a:rPr>
              <a:t>provided coverage</a:t>
            </a:r>
          </a:p>
        </p:txBody>
      </p:sp>
      <p:sp>
        <p:nvSpPr>
          <p:cNvPr id="10" name="Rectangle 9"/>
          <p:cNvSpPr/>
          <p:nvPr/>
        </p:nvSpPr>
        <p:spPr>
          <a:xfrm>
            <a:off x="4114800" y="1524000"/>
            <a:ext cx="4495800" cy="461665"/>
          </a:xfrm>
          <a:prstGeom prst="rect">
            <a:avLst/>
          </a:prstGeom>
        </p:spPr>
        <p:txBody>
          <a:bodyPr wrap="square">
            <a:spAutoFit/>
          </a:bodyPr>
          <a:lstStyle/>
          <a:p>
            <a:r>
              <a:rPr lang="en-US" sz="2400" dirty="0">
                <a:latin typeface="Arial Black" panose="020B0A04020102020204" pitchFamily="34" charset="0"/>
              </a:rPr>
              <a:t>Plan for health care costs</a:t>
            </a:r>
          </a:p>
        </p:txBody>
      </p:sp>
      <p:sp>
        <p:nvSpPr>
          <p:cNvPr id="7" name="Rounded Rectangle 6"/>
          <p:cNvSpPr/>
          <p:nvPr/>
        </p:nvSpPr>
        <p:spPr>
          <a:xfrm>
            <a:off x="228600" y="274320"/>
            <a:ext cx="8686800" cy="71628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4038600" y="4953000"/>
            <a:ext cx="4724400" cy="369332"/>
          </a:xfrm>
          <a:prstGeom prst="rect">
            <a:avLst/>
          </a:prstGeom>
          <a:noFill/>
        </p:spPr>
        <p:txBody>
          <a:bodyPr wrap="square" rtlCol="0">
            <a:spAutoFit/>
          </a:bodyPr>
          <a:lstStyle/>
          <a:p>
            <a:r>
              <a:rPr lang="en-US" dirty="0">
                <a:latin typeface="Arial Black" panose="020B0A04020102020204" pitchFamily="34" charset="0"/>
              </a:rPr>
              <a:t>*Employee Benefit Research Center</a:t>
            </a:r>
          </a:p>
        </p:txBody>
      </p:sp>
      <p:pic>
        <p:nvPicPr>
          <p:cNvPr id="2050" name="Picture 2" descr="http://wearethepractitioners.com/images/default-source/blog-content-images/healthcare-cost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95" y="1524000"/>
            <a:ext cx="3886200" cy="5334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511790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750"/>
                                  </p:stCondLst>
                                  <p:childTnLst>
                                    <p:set>
                                      <p:cBhvr>
                                        <p:cTn id="13" dur="1" fill="hold">
                                          <p:stCondLst>
                                            <p:cond delay="0"/>
                                          </p:stCondLst>
                                        </p:cTn>
                                        <p:tgtEl>
                                          <p:spTgt spid="10"/>
                                        </p:tgtEl>
                                        <p:attrNameLst>
                                          <p:attrName>style.visibility</p:attrName>
                                        </p:attrNameLst>
                                      </p:cBhvr>
                                      <p:to>
                                        <p:strVal val="visible"/>
                                      </p:to>
                                    </p:set>
                                    <p:anim calcmode="lin" valueType="num">
                                      <p:cBhvr additive="base">
                                        <p:cTn id="14" dur="500" fill="hold"/>
                                        <p:tgtEl>
                                          <p:spTgt spid="10"/>
                                        </p:tgtEl>
                                        <p:attrNameLst>
                                          <p:attrName>ppt_x</p:attrName>
                                        </p:attrNameLst>
                                      </p:cBhvr>
                                      <p:tavLst>
                                        <p:tav tm="0">
                                          <p:val>
                                            <p:strVal val="#ppt_x"/>
                                          </p:val>
                                        </p:tav>
                                        <p:tav tm="100000">
                                          <p:val>
                                            <p:strVal val="#ppt_x"/>
                                          </p:val>
                                        </p:tav>
                                      </p:tavLst>
                                    </p:anim>
                                    <p:anim calcmode="lin" valueType="num">
                                      <p:cBhvr additive="base">
                                        <p:cTn id="15"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4"/>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750"/>
                                  </p:stCondLst>
                                  <p:childTnLst>
                                    <p:set>
                                      <p:cBhvr>
                                        <p:cTn id="23" dur="1" fill="hold">
                                          <p:stCondLst>
                                            <p:cond delay="0"/>
                                          </p:stCondLst>
                                        </p:cTn>
                                        <p:tgtEl>
                                          <p:spTgt spid="8"/>
                                        </p:tgtEl>
                                        <p:attrNameLst>
                                          <p:attrName>style.visibility</p:attrName>
                                        </p:attrNameLst>
                                      </p:cBhvr>
                                      <p:to>
                                        <p:strVal val="visible"/>
                                      </p:to>
                                    </p:set>
                                    <p:anim calcmode="lin" valueType="num">
                                      <p:cBhvr additive="base">
                                        <p:cTn id="24" dur="500" fill="hold"/>
                                        <p:tgtEl>
                                          <p:spTgt spid="8"/>
                                        </p:tgtEl>
                                        <p:attrNameLst>
                                          <p:attrName>ppt_x</p:attrName>
                                        </p:attrNameLst>
                                      </p:cBhvr>
                                      <p:tavLst>
                                        <p:tav tm="0">
                                          <p:val>
                                            <p:strVal val="#ppt_x"/>
                                          </p:val>
                                        </p:tav>
                                        <p:tav tm="100000">
                                          <p:val>
                                            <p:strVal val="#ppt_x"/>
                                          </p:val>
                                        </p:tav>
                                      </p:tavLst>
                                    </p:anim>
                                    <p:anim calcmode="lin" valueType="num">
                                      <p:cBhvr additive="base">
                                        <p:cTn id="25"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750"/>
                                  </p:stCondLst>
                                  <p:childTnLst>
                                    <p:set>
                                      <p:cBhvr>
                                        <p:cTn id="29" dur="1" fill="hold">
                                          <p:stCondLst>
                                            <p:cond delay="0"/>
                                          </p:stCondLst>
                                        </p:cTn>
                                        <p:tgtEl>
                                          <p:spTgt spid="3"/>
                                        </p:tgtEl>
                                        <p:attrNameLst>
                                          <p:attrName>style.visibility</p:attrName>
                                        </p:attrNameLst>
                                      </p:cBhvr>
                                      <p:to>
                                        <p:strVal val="visible"/>
                                      </p:to>
                                    </p:set>
                                    <p:anim calcmode="lin" valueType="num">
                                      <p:cBhvr additive="base">
                                        <p:cTn id="30" dur="500" fill="hold"/>
                                        <p:tgtEl>
                                          <p:spTgt spid="3"/>
                                        </p:tgtEl>
                                        <p:attrNameLst>
                                          <p:attrName>ppt_x</p:attrName>
                                        </p:attrNameLst>
                                      </p:cBhvr>
                                      <p:tavLst>
                                        <p:tav tm="0">
                                          <p:val>
                                            <p:strVal val="#ppt_x"/>
                                          </p:val>
                                        </p:tav>
                                        <p:tav tm="100000">
                                          <p:val>
                                            <p:strVal val="#ppt_x"/>
                                          </p:val>
                                        </p:tav>
                                      </p:tavLst>
                                    </p:anim>
                                    <p:anim calcmode="lin" valueType="num">
                                      <p:cBhvr additive="base">
                                        <p:cTn id="31"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P spid="8" grpId="0" animBg="1"/>
      <p:bldP spid="10" grpId="0"/>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91826"/>
            <a:ext cx="9162334" cy="1081268"/>
          </a:xfrm>
        </p:spPr>
        <p:txBody>
          <a:bodyPr>
            <a:normAutofit/>
          </a:bodyPr>
          <a:lstStyle/>
          <a:p>
            <a:r>
              <a:rPr lang="en-US" sz="2800" dirty="0">
                <a:latin typeface="Arial Black" panose="020B0A04020102020204" pitchFamily="34" charset="0"/>
              </a:rPr>
              <a:t>Expect to Live Longer</a:t>
            </a:r>
          </a:p>
        </p:txBody>
      </p:sp>
      <p:sp>
        <p:nvSpPr>
          <p:cNvPr id="7" name="Rounded Rectangle 6"/>
          <p:cNvSpPr/>
          <p:nvPr/>
        </p:nvSpPr>
        <p:spPr>
          <a:xfrm>
            <a:off x="228600" y="274320"/>
            <a:ext cx="8686800" cy="71628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Table 3"/>
          <p:cNvGraphicFramePr>
            <a:graphicFrameLocks noGrp="1"/>
          </p:cNvGraphicFramePr>
          <p:nvPr>
            <p:extLst>
              <p:ext uri="{D42A27DB-BD31-4B8C-83A1-F6EECF244321}">
                <p14:modId xmlns:p14="http://schemas.microsoft.com/office/powerpoint/2010/main" val="1007225278"/>
              </p:ext>
            </p:extLst>
          </p:nvPr>
        </p:nvGraphicFramePr>
        <p:xfrm>
          <a:off x="584295" y="2057400"/>
          <a:ext cx="7975410" cy="1920240"/>
        </p:xfrm>
        <a:graphic>
          <a:graphicData uri="http://schemas.openxmlformats.org/drawingml/2006/table">
            <a:tbl>
              <a:tblPr firstRow="1" bandRow="1">
                <a:tableStyleId>{5C22544A-7EE6-4342-B048-85BDC9FD1C3A}</a:tableStyleId>
              </a:tblPr>
              <a:tblGrid>
                <a:gridCol w="2095500">
                  <a:extLst>
                    <a:ext uri="{9D8B030D-6E8A-4147-A177-3AD203B41FA5}">
                      <a16:colId xmlns:a16="http://schemas.microsoft.com/office/drawing/2014/main" val="20000"/>
                    </a:ext>
                  </a:extLst>
                </a:gridCol>
                <a:gridCol w="1793240">
                  <a:extLst>
                    <a:ext uri="{9D8B030D-6E8A-4147-A177-3AD203B41FA5}">
                      <a16:colId xmlns:a16="http://schemas.microsoft.com/office/drawing/2014/main" val="20001"/>
                    </a:ext>
                  </a:extLst>
                </a:gridCol>
                <a:gridCol w="2083435">
                  <a:extLst>
                    <a:ext uri="{9D8B030D-6E8A-4147-A177-3AD203B41FA5}">
                      <a16:colId xmlns:a16="http://schemas.microsoft.com/office/drawing/2014/main" val="20002"/>
                    </a:ext>
                  </a:extLst>
                </a:gridCol>
                <a:gridCol w="2003235">
                  <a:extLst>
                    <a:ext uri="{9D8B030D-6E8A-4147-A177-3AD203B41FA5}">
                      <a16:colId xmlns:a16="http://schemas.microsoft.com/office/drawing/2014/main" val="20003"/>
                    </a:ext>
                  </a:extLst>
                </a:gridCol>
              </a:tblGrid>
              <a:tr h="370840">
                <a:tc>
                  <a:txBody>
                    <a:bodyPr/>
                    <a:lstStyle/>
                    <a:p>
                      <a:endParaRPr lang="en-US" dirty="0"/>
                    </a:p>
                  </a:txBody>
                  <a:tcPr>
                    <a:solidFill>
                      <a:schemeClr val="bg1"/>
                    </a:solidFill>
                  </a:tcPr>
                </a:tc>
                <a:tc>
                  <a:txBody>
                    <a:bodyPr/>
                    <a:lstStyle/>
                    <a:p>
                      <a:pPr algn="ctr"/>
                      <a:r>
                        <a:rPr lang="en-US" dirty="0">
                          <a:solidFill>
                            <a:schemeClr val="tx1"/>
                          </a:solidFill>
                        </a:rPr>
                        <a:t>65-year-old</a:t>
                      </a:r>
                      <a:r>
                        <a:rPr lang="en-US" baseline="0" dirty="0">
                          <a:solidFill>
                            <a:schemeClr val="tx1"/>
                          </a:solidFill>
                        </a:rPr>
                        <a:t> man</a:t>
                      </a:r>
                      <a:endParaRPr lang="en-US" dirty="0">
                        <a:solidFill>
                          <a:schemeClr val="tx1"/>
                        </a:solidFill>
                      </a:endParaRPr>
                    </a:p>
                  </a:txBody>
                  <a:tcPr>
                    <a:solidFill>
                      <a:schemeClr val="accent1">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65-year-old</a:t>
                      </a:r>
                      <a:r>
                        <a:rPr lang="en-US" baseline="0" dirty="0">
                          <a:solidFill>
                            <a:schemeClr val="tx1"/>
                          </a:solidFill>
                        </a:rPr>
                        <a:t> woman</a:t>
                      </a:r>
                      <a:endParaRPr lang="en-US" dirty="0">
                        <a:solidFill>
                          <a:schemeClr val="tx1"/>
                        </a:solidFill>
                      </a:endParaRPr>
                    </a:p>
                    <a:p>
                      <a:pPr algn="ctr"/>
                      <a:endParaRPr lang="en-US" dirty="0">
                        <a:solidFill>
                          <a:schemeClr val="tx1"/>
                        </a:solidFill>
                      </a:endParaRPr>
                    </a:p>
                  </a:txBody>
                  <a:tcPr>
                    <a:solidFill>
                      <a:schemeClr val="bg2">
                        <a:lumMod val="5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65-year-old</a:t>
                      </a:r>
                      <a:r>
                        <a:rPr lang="en-US" baseline="0" dirty="0">
                          <a:solidFill>
                            <a:schemeClr val="tx1"/>
                          </a:solidFill>
                        </a:rPr>
                        <a:t> couple</a:t>
                      </a:r>
                      <a:endParaRPr lang="en-US" dirty="0">
                        <a:solidFill>
                          <a:schemeClr val="tx1"/>
                        </a:solidFill>
                      </a:endParaRPr>
                    </a:p>
                    <a:p>
                      <a:pPr algn="ctr"/>
                      <a:endParaRPr lang="en-US" dirty="0">
                        <a:solidFill>
                          <a:schemeClr val="tx1"/>
                        </a:solidFill>
                      </a:endParaRPr>
                    </a:p>
                  </a:txBody>
                  <a:tcPr>
                    <a:solidFill>
                      <a:schemeClr val="accent3">
                        <a:lumMod val="60000"/>
                        <a:lumOff val="40000"/>
                      </a:schemeClr>
                    </a:solidFill>
                  </a:tcPr>
                </a:tc>
                <a:extLst>
                  <a:ext uri="{0D108BD9-81ED-4DB2-BD59-A6C34878D82A}">
                    <a16:rowId xmlns:a16="http://schemas.microsoft.com/office/drawing/2014/main" val="10000"/>
                  </a:ext>
                </a:extLst>
              </a:tr>
              <a:tr h="370840">
                <a:tc>
                  <a:txBody>
                    <a:bodyPr/>
                    <a:lstStyle/>
                    <a:p>
                      <a:r>
                        <a:rPr lang="en-US" dirty="0"/>
                        <a:t>50% chance of living to age:</a:t>
                      </a:r>
                    </a:p>
                  </a:txBody>
                  <a:tcPr>
                    <a:solidFill>
                      <a:schemeClr val="bg1"/>
                    </a:solidFill>
                  </a:tcPr>
                </a:tc>
                <a:tc>
                  <a:txBody>
                    <a:bodyPr/>
                    <a:lstStyle/>
                    <a:p>
                      <a:pPr algn="ctr"/>
                      <a:r>
                        <a:rPr lang="en-US" dirty="0">
                          <a:solidFill>
                            <a:schemeClr val="tx1"/>
                          </a:solidFill>
                        </a:rPr>
                        <a:t>85 years</a:t>
                      </a:r>
                    </a:p>
                  </a:txBody>
                  <a:tcPr>
                    <a:solidFill>
                      <a:schemeClr val="accent1">
                        <a:lumMod val="40000"/>
                        <a:lumOff val="60000"/>
                      </a:schemeClr>
                    </a:solidFill>
                  </a:tcPr>
                </a:tc>
                <a:tc>
                  <a:txBody>
                    <a:bodyPr/>
                    <a:lstStyle/>
                    <a:p>
                      <a:pPr algn="ctr"/>
                      <a:r>
                        <a:rPr lang="en-US" dirty="0">
                          <a:solidFill>
                            <a:schemeClr val="tx1"/>
                          </a:solidFill>
                        </a:rPr>
                        <a:t>88 years</a:t>
                      </a:r>
                    </a:p>
                  </a:txBody>
                  <a:tcPr>
                    <a:solidFill>
                      <a:schemeClr val="bg2">
                        <a:lumMod val="75000"/>
                      </a:schemeClr>
                    </a:solidFill>
                  </a:tcPr>
                </a:tc>
                <a:tc>
                  <a:txBody>
                    <a:bodyPr/>
                    <a:lstStyle/>
                    <a:p>
                      <a:pPr algn="ctr"/>
                      <a:r>
                        <a:rPr lang="en-US" dirty="0">
                          <a:solidFill>
                            <a:schemeClr val="tx1"/>
                          </a:solidFill>
                        </a:rPr>
                        <a:t>92 years</a:t>
                      </a:r>
                    </a:p>
                    <a:p>
                      <a:pPr algn="ctr"/>
                      <a:endParaRPr lang="en-US" dirty="0">
                        <a:solidFill>
                          <a:schemeClr val="tx1"/>
                        </a:solidFill>
                      </a:endParaRPr>
                    </a:p>
                  </a:txBody>
                  <a:tcPr>
                    <a:solidFill>
                      <a:schemeClr val="accent3">
                        <a:lumMod val="40000"/>
                        <a:lumOff val="60000"/>
                      </a:schemeClr>
                    </a:solidFill>
                  </a:tcPr>
                </a:tc>
                <a:extLst>
                  <a:ext uri="{0D108BD9-81ED-4DB2-BD59-A6C34878D82A}">
                    <a16:rowId xmlns:a16="http://schemas.microsoft.com/office/drawing/2014/main" val="10001"/>
                  </a:ext>
                </a:extLst>
              </a:tr>
              <a:tr h="370840">
                <a:tc>
                  <a:txBody>
                    <a:bodyPr/>
                    <a:lstStyle/>
                    <a:p>
                      <a:r>
                        <a:rPr lang="en-US" dirty="0"/>
                        <a:t>25% chance of living to age:</a:t>
                      </a:r>
                    </a:p>
                  </a:txBody>
                  <a:tcPr>
                    <a:solidFill>
                      <a:schemeClr val="bg1"/>
                    </a:solidFill>
                  </a:tcPr>
                </a:tc>
                <a:tc>
                  <a:txBody>
                    <a:bodyPr/>
                    <a:lstStyle/>
                    <a:p>
                      <a:pPr algn="ctr"/>
                      <a:r>
                        <a:rPr lang="en-US" dirty="0">
                          <a:solidFill>
                            <a:schemeClr val="tx1"/>
                          </a:solidFill>
                        </a:rPr>
                        <a:t>92 years</a:t>
                      </a:r>
                    </a:p>
                  </a:txBody>
                  <a:tcPr>
                    <a:solidFill>
                      <a:schemeClr val="accent1">
                        <a:lumMod val="40000"/>
                        <a:lumOff val="60000"/>
                      </a:schemeClr>
                    </a:solidFill>
                  </a:tcPr>
                </a:tc>
                <a:tc>
                  <a:txBody>
                    <a:bodyPr/>
                    <a:lstStyle/>
                    <a:p>
                      <a:pPr algn="ctr"/>
                      <a:r>
                        <a:rPr lang="en-US" dirty="0">
                          <a:solidFill>
                            <a:schemeClr val="tx1"/>
                          </a:solidFill>
                        </a:rPr>
                        <a:t>94 years</a:t>
                      </a:r>
                    </a:p>
                  </a:txBody>
                  <a:tcPr>
                    <a:solidFill>
                      <a:schemeClr val="bg2">
                        <a:lumMod val="75000"/>
                      </a:schemeClr>
                    </a:solidFill>
                  </a:tcPr>
                </a:tc>
                <a:tc>
                  <a:txBody>
                    <a:bodyPr/>
                    <a:lstStyle/>
                    <a:p>
                      <a:pPr algn="ctr"/>
                      <a:r>
                        <a:rPr lang="en-US" dirty="0">
                          <a:solidFill>
                            <a:schemeClr val="tx1"/>
                          </a:solidFill>
                        </a:rPr>
                        <a:t>97 years</a:t>
                      </a:r>
                    </a:p>
                  </a:txBody>
                  <a:tcPr>
                    <a:solidFill>
                      <a:schemeClr val="accent3">
                        <a:lumMod val="40000"/>
                        <a:lumOff val="60000"/>
                      </a:schemeClr>
                    </a:solidFill>
                  </a:tcPr>
                </a:tc>
                <a:extLst>
                  <a:ext uri="{0D108BD9-81ED-4DB2-BD59-A6C34878D82A}">
                    <a16:rowId xmlns:a16="http://schemas.microsoft.com/office/drawing/2014/main" val="10002"/>
                  </a:ext>
                </a:extLst>
              </a:tr>
            </a:tbl>
          </a:graphicData>
        </a:graphic>
      </p:graphicFrame>
      <p:sp>
        <p:nvSpPr>
          <p:cNvPr id="5" name="TextBox 4"/>
          <p:cNvSpPr txBox="1"/>
          <p:nvPr/>
        </p:nvSpPr>
        <p:spPr>
          <a:xfrm>
            <a:off x="685800" y="5029200"/>
            <a:ext cx="7848600" cy="830997"/>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600" dirty="0">
                <a:latin typeface="Arial" panose="020B0604020202020204" pitchFamily="34" charset="0"/>
                <a:cs typeface="Arial" panose="020B0604020202020204" pitchFamily="34" charset="0"/>
              </a:rPr>
              <a:t>* At least one surviving individual. Source:  Annuity 2000 Mortality Table, Society of Actuaries.  Figures assume that you are in good health.  For illustrative purposes only.</a:t>
            </a:r>
          </a:p>
        </p:txBody>
      </p:sp>
    </p:spTree>
    <p:extLst>
      <p:ext uri="{BB962C8B-B14F-4D97-AF65-F5344CB8AC3E}">
        <p14:creationId xmlns:p14="http://schemas.microsoft.com/office/powerpoint/2010/main" val="2915176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additive="base">
                                        <p:cTn id="14" dur="500" fill="hold"/>
                                        <p:tgtEl>
                                          <p:spTgt spid="4"/>
                                        </p:tgtEl>
                                        <p:attrNameLst>
                                          <p:attrName>ppt_x</p:attrName>
                                        </p:attrNameLst>
                                      </p:cBhvr>
                                      <p:tavLst>
                                        <p:tav tm="0">
                                          <p:val>
                                            <p:strVal val="#ppt_x"/>
                                          </p:val>
                                        </p:tav>
                                        <p:tav tm="100000">
                                          <p:val>
                                            <p:strVal val="#ppt_x"/>
                                          </p:val>
                                        </p:tav>
                                      </p:tavLst>
                                    </p:anim>
                                    <p:anim calcmode="lin" valueType="num">
                                      <p:cBhvr additive="base">
                                        <p:cTn id="15"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91826"/>
            <a:ext cx="9162334" cy="1081268"/>
          </a:xfrm>
        </p:spPr>
        <p:txBody>
          <a:bodyPr>
            <a:normAutofit/>
          </a:bodyPr>
          <a:lstStyle/>
          <a:p>
            <a:r>
              <a:rPr lang="en-US" sz="2800" dirty="0">
                <a:latin typeface="Arial Black" panose="020B0A04020102020204" pitchFamily="34" charset="0"/>
              </a:rPr>
              <a:t>Get Serious About Your Health</a:t>
            </a:r>
          </a:p>
        </p:txBody>
      </p:sp>
      <p:sp>
        <p:nvSpPr>
          <p:cNvPr id="7" name="Rounded Rectangle 6"/>
          <p:cNvSpPr/>
          <p:nvPr/>
        </p:nvSpPr>
        <p:spPr>
          <a:xfrm>
            <a:off x="228600" y="274320"/>
            <a:ext cx="8686800" cy="71628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228600" y="1832235"/>
            <a:ext cx="8686799" cy="4678204"/>
          </a:xfrm>
          <a:prstGeom prst="rect">
            <a:avLst/>
          </a:prstGeom>
          <a:solidFill>
            <a:schemeClr val="bg1"/>
          </a:solidFill>
          <a:ln>
            <a:noFill/>
          </a:ln>
        </p:spPr>
        <p:style>
          <a:lnRef idx="2">
            <a:schemeClr val="accent1"/>
          </a:lnRef>
          <a:fillRef idx="1">
            <a:schemeClr val="lt1"/>
          </a:fillRef>
          <a:effectRef idx="0">
            <a:schemeClr val="accent1"/>
          </a:effectRef>
          <a:fontRef idx="minor">
            <a:schemeClr val="dk1"/>
          </a:fontRef>
        </p:style>
        <p:txBody>
          <a:bodyPr wrap="square" rtlCol="0" anchor="ctr">
            <a:spAutoFit/>
          </a:bodyPr>
          <a:lstStyle/>
          <a:p>
            <a:r>
              <a:rPr lang="en-US" sz="2400" dirty="0">
                <a:latin typeface="Arial" panose="020B0604020202020204" pitchFamily="34" charset="0"/>
                <a:cs typeface="Arial" panose="020B0604020202020204" pitchFamily="34" charset="0"/>
              </a:rPr>
              <a:t>	  “Making smarter decisions about your health means you’re making smarter financial decisions, particularly when it comes to retirement.  Being in good health will probably mean you’ll be more active in retirement –  and you’ll likely be able to spend more on discretionary expenses such as travel.  It’s also clear that doing all you can to stay healthy can make a big difference on essential costs as well, because you won’t have to spend that money on medical expenses.  Simply put, not only can an apple a day </a:t>
            </a:r>
            <a:r>
              <a:rPr lang="en-US" sz="2400">
                <a:latin typeface="Arial" panose="020B0604020202020204" pitchFamily="34" charset="0"/>
                <a:cs typeface="Arial" panose="020B0604020202020204" pitchFamily="34" charset="0"/>
              </a:rPr>
              <a:t>keep the </a:t>
            </a:r>
            <a:r>
              <a:rPr lang="en-US" sz="2400" dirty="0">
                <a:latin typeface="Arial" panose="020B0604020202020204" pitchFamily="34" charset="0"/>
                <a:cs typeface="Arial" panose="020B0604020202020204" pitchFamily="34" charset="0"/>
              </a:rPr>
              <a:t>doctor away, it can very well help protect your retirement nest egg, </a:t>
            </a:r>
            <a:r>
              <a:rPr lang="en-US" sz="2400">
                <a:latin typeface="Arial" panose="020B0604020202020204" pitchFamily="34" charset="0"/>
                <a:cs typeface="Arial" panose="020B0604020202020204" pitchFamily="34" charset="0"/>
              </a:rPr>
              <a:t>too.” </a:t>
            </a:r>
          </a:p>
          <a:p>
            <a:endParaRPr lang="en-US" sz="2400"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pPr algn="r"/>
            <a:r>
              <a:rPr lang="en-US" sz="1600" i="1" dirty="0">
                <a:latin typeface="Arial" panose="020B0604020202020204" pitchFamily="34" charset="0"/>
                <a:cs typeface="Arial" panose="020B0604020202020204" pitchFamily="34" charset="0"/>
              </a:rPr>
              <a:t>John Sweeney, Executive Vice President of Retirement and Investing Strategies at Fidelity</a:t>
            </a:r>
          </a:p>
        </p:txBody>
      </p:sp>
      <p:pic>
        <p:nvPicPr>
          <p:cNvPr id="1026" name="Picture 2" descr="C:\Users\Vostro\AppData\Local\Microsoft\Windows\Temporary Internet Files\Content.IE5\82YL9QO8\MC900441708[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990600"/>
            <a:ext cx="1259114" cy="12102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18884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4">
                                            <p:txEl>
                                              <p:pRg st="0" end="0"/>
                                            </p:txEl>
                                          </p:spTgt>
                                        </p:tgtEl>
                                        <p:attrNameLst>
                                          <p:attrName>style.visibility</p:attrName>
                                        </p:attrNameLst>
                                      </p:cBhvr>
                                      <p:to>
                                        <p:strVal val="visible"/>
                                      </p:to>
                                    </p:set>
                                  </p:childTnLst>
                                </p:cTn>
                              </p:par>
                              <p:par>
                                <p:cTn id="14" presetID="1" presetClass="entr" presetSubtype="0" fill="hold" nodeType="withEffect">
                                  <p:stCondLst>
                                    <p:cond delay="0"/>
                                  </p:stCondLst>
                                  <p:childTnLst>
                                    <p:set>
                                      <p:cBhvr>
                                        <p:cTn id="15"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Vostro\AppData\Local\Microsoft\Windows\Temporary Internet Files\Content.IE5\0O6P7HD1\MP900422277[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335" y="1143000"/>
            <a:ext cx="4285535" cy="5715000"/>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p:cNvSpPr/>
          <p:nvPr/>
        </p:nvSpPr>
        <p:spPr>
          <a:xfrm>
            <a:off x="4572000" y="3858228"/>
            <a:ext cx="4038600" cy="1200329"/>
          </a:xfrm>
          <a:prstGeom prst="rect">
            <a:avLst/>
          </a:prstGeom>
        </p:spPr>
        <p:txBody>
          <a:bodyPr wrap="square">
            <a:spAutoFit/>
          </a:bodyPr>
          <a:lstStyle/>
          <a:p>
            <a:r>
              <a:rPr lang="en-US" sz="2400" dirty="0">
                <a:solidFill>
                  <a:prstClr val="black"/>
                </a:solidFill>
                <a:latin typeface="Arial Black" panose="020B0A04020102020204" pitchFamily="34" charset="0"/>
                <a:ea typeface="+mj-ea"/>
                <a:cs typeface="+mj-cs"/>
              </a:rPr>
              <a:t>71% believe they are better than average health</a:t>
            </a:r>
            <a:endParaRPr lang="en-US" dirty="0"/>
          </a:p>
        </p:txBody>
      </p:sp>
      <p:sp>
        <p:nvSpPr>
          <p:cNvPr id="10" name="Rectangle 9"/>
          <p:cNvSpPr/>
          <p:nvPr/>
        </p:nvSpPr>
        <p:spPr>
          <a:xfrm>
            <a:off x="4572000" y="1676400"/>
            <a:ext cx="4038600" cy="1569660"/>
          </a:xfrm>
          <a:prstGeom prst="rect">
            <a:avLst/>
          </a:prstGeom>
        </p:spPr>
        <p:txBody>
          <a:bodyPr wrap="square">
            <a:spAutoFit/>
          </a:bodyPr>
          <a:lstStyle/>
          <a:p>
            <a:r>
              <a:rPr lang="en-US" sz="2400" dirty="0">
                <a:solidFill>
                  <a:prstClr val="black"/>
                </a:solidFill>
                <a:latin typeface="Arial Black" panose="020B0A04020102020204" pitchFamily="34" charset="0"/>
              </a:rPr>
              <a:t>84% respondents concerned about covering health care costs</a:t>
            </a:r>
            <a:endParaRPr lang="en-US" sz="2400" dirty="0"/>
          </a:p>
        </p:txBody>
      </p:sp>
      <p:sp>
        <p:nvSpPr>
          <p:cNvPr id="11" name="Rounded Rectangle 10"/>
          <p:cNvSpPr/>
          <p:nvPr/>
        </p:nvSpPr>
        <p:spPr>
          <a:xfrm>
            <a:off x="228600" y="274320"/>
            <a:ext cx="8686800" cy="71628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2514600" y="632460"/>
            <a:ext cx="184731" cy="369332"/>
          </a:xfrm>
          <a:prstGeom prst="rect">
            <a:avLst/>
          </a:prstGeom>
          <a:noFill/>
        </p:spPr>
        <p:txBody>
          <a:bodyPr wrap="none" rtlCol="0">
            <a:spAutoFit/>
          </a:bodyPr>
          <a:lstStyle/>
          <a:p>
            <a:endParaRPr lang="en-US" dirty="0"/>
          </a:p>
        </p:txBody>
      </p:sp>
      <p:sp>
        <p:nvSpPr>
          <p:cNvPr id="16" name="TextBox 15"/>
          <p:cNvSpPr txBox="1"/>
          <p:nvPr/>
        </p:nvSpPr>
        <p:spPr>
          <a:xfrm>
            <a:off x="304800" y="434340"/>
            <a:ext cx="8534400" cy="461665"/>
          </a:xfrm>
          <a:prstGeom prst="rect">
            <a:avLst/>
          </a:prstGeom>
          <a:noFill/>
        </p:spPr>
        <p:txBody>
          <a:bodyPr wrap="square" rtlCol="0">
            <a:spAutoFit/>
          </a:bodyPr>
          <a:lstStyle/>
          <a:p>
            <a:pPr algn="ctr"/>
            <a:r>
              <a:rPr lang="en-US" sz="2400" dirty="0">
                <a:latin typeface="Arial Black" panose="020B0A04020102020204" pitchFamily="34" charset="0"/>
              </a:rPr>
              <a:t>Fidelity® Retirement Savings Assessment Study</a:t>
            </a:r>
          </a:p>
        </p:txBody>
      </p:sp>
    </p:spTree>
    <p:extLst>
      <p:ext uri="{BB962C8B-B14F-4D97-AF65-F5344CB8AC3E}">
        <p14:creationId xmlns:p14="http://schemas.microsoft.com/office/powerpoint/2010/main" val="4019457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anim calcmode="lin" valueType="num">
                                      <p:cBhvr>
                                        <p:cTn id="7" dur="500" fill="hold"/>
                                        <p:tgtEl>
                                          <p:spTgt spid="16">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16">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16">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 calcmode="lin" valueType="num">
                                      <p:cBhvr additive="base">
                                        <p:cTn id="14" dur="500" fill="hold"/>
                                        <p:tgtEl>
                                          <p:spTgt spid="10"/>
                                        </p:tgtEl>
                                        <p:attrNameLst>
                                          <p:attrName>ppt_x</p:attrName>
                                        </p:attrNameLst>
                                      </p:cBhvr>
                                      <p:tavLst>
                                        <p:tav tm="0">
                                          <p:val>
                                            <p:strVal val="#ppt_x"/>
                                          </p:val>
                                        </p:tav>
                                        <p:tav tm="100000">
                                          <p:val>
                                            <p:strVal val="#ppt_x"/>
                                          </p:val>
                                        </p:tav>
                                      </p:tavLst>
                                    </p:anim>
                                    <p:anim calcmode="lin" valueType="num">
                                      <p:cBhvr additive="base">
                                        <p:cTn id="15"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750"/>
                                  </p:stCondLst>
                                  <p:childTnLst>
                                    <p:set>
                                      <p:cBhvr>
                                        <p:cTn id="19" dur="1" fill="hold">
                                          <p:stCondLst>
                                            <p:cond delay="0"/>
                                          </p:stCondLst>
                                        </p:cTn>
                                        <p:tgtEl>
                                          <p:spTgt spid="8"/>
                                        </p:tgtEl>
                                        <p:attrNameLst>
                                          <p:attrName>style.visibility</p:attrName>
                                        </p:attrNameLst>
                                      </p:cBhvr>
                                      <p:to>
                                        <p:strVal val="visible"/>
                                      </p:to>
                                    </p:set>
                                    <p:anim calcmode="lin" valueType="num">
                                      <p:cBhvr additive="base">
                                        <p:cTn id="20" dur="500" fill="hold"/>
                                        <p:tgtEl>
                                          <p:spTgt spid="8"/>
                                        </p:tgtEl>
                                        <p:attrNameLst>
                                          <p:attrName>ppt_x</p:attrName>
                                        </p:attrNameLst>
                                      </p:cBhvr>
                                      <p:tavLst>
                                        <p:tav tm="0">
                                          <p:val>
                                            <p:strVal val="#ppt_x"/>
                                          </p:val>
                                        </p:tav>
                                        <p:tav tm="100000">
                                          <p:val>
                                            <p:strVal val="#ppt_x"/>
                                          </p:val>
                                        </p:tav>
                                      </p:tavLst>
                                    </p:anim>
                                    <p:anim calcmode="lin" valueType="num">
                                      <p:cBhvr additive="base">
                                        <p:cTn id="21"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91826"/>
            <a:ext cx="9162334" cy="1081268"/>
          </a:xfrm>
        </p:spPr>
        <p:txBody>
          <a:bodyPr>
            <a:normAutofit/>
          </a:bodyPr>
          <a:lstStyle/>
          <a:p>
            <a:r>
              <a:rPr lang="en-US" sz="2800" dirty="0">
                <a:latin typeface="Arial Black" panose="020B0A04020102020204" pitchFamily="34" charset="0"/>
              </a:rPr>
              <a:t>Centers for Disease Control and Prevention</a:t>
            </a:r>
          </a:p>
        </p:txBody>
      </p:sp>
      <p:sp>
        <p:nvSpPr>
          <p:cNvPr id="8" name="Rectangle 7"/>
          <p:cNvSpPr/>
          <p:nvPr/>
        </p:nvSpPr>
        <p:spPr>
          <a:xfrm>
            <a:off x="4267200" y="3858228"/>
            <a:ext cx="4343400" cy="1200329"/>
          </a:xfrm>
          <a:prstGeom prst="rect">
            <a:avLst/>
          </a:prstGeom>
        </p:spPr>
        <p:txBody>
          <a:bodyPr wrap="square">
            <a:spAutoFit/>
          </a:bodyPr>
          <a:lstStyle/>
          <a:p>
            <a:r>
              <a:rPr lang="en-US" sz="2400" dirty="0">
                <a:solidFill>
                  <a:prstClr val="black"/>
                </a:solidFill>
                <a:latin typeface="Arial Black" panose="020B0A04020102020204" pitchFamily="34" charset="0"/>
                <a:ea typeface="+mj-ea"/>
                <a:cs typeface="+mj-cs"/>
              </a:rPr>
              <a:t>20% meet the Centers over all physical activity recommendations</a:t>
            </a:r>
            <a:endParaRPr lang="en-US" dirty="0"/>
          </a:p>
        </p:txBody>
      </p:sp>
      <p:sp>
        <p:nvSpPr>
          <p:cNvPr id="10" name="Rectangle 9"/>
          <p:cNvSpPr/>
          <p:nvPr/>
        </p:nvSpPr>
        <p:spPr>
          <a:xfrm>
            <a:off x="4267200" y="1676400"/>
            <a:ext cx="4343400" cy="830997"/>
          </a:xfrm>
          <a:prstGeom prst="rect">
            <a:avLst/>
          </a:prstGeom>
        </p:spPr>
        <p:txBody>
          <a:bodyPr wrap="square">
            <a:spAutoFit/>
          </a:bodyPr>
          <a:lstStyle/>
          <a:p>
            <a:r>
              <a:rPr lang="en-US" sz="2400" dirty="0">
                <a:solidFill>
                  <a:prstClr val="black"/>
                </a:solidFill>
                <a:latin typeface="Arial Black" panose="020B0A04020102020204" pitchFamily="34" charset="0"/>
              </a:rPr>
              <a:t>35% of U.S. adults are obese</a:t>
            </a:r>
            <a:endParaRPr lang="en-US" sz="2400" dirty="0"/>
          </a:p>
        </p:txBody>
      </p:sp>
      <p:pic>
        <p:nvPicPr>
          <p:cNvPr id="3074" name="Picture 2" descr="C:\Users\Vostro\AppData\Local\Microsoft\Windows\Temporary Internet Files\Content.IE5\C1ZTT386\MP900409350[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661160"/>
            <a:ext cx="3733800" cy="5257800"/>
          </a:xfrm>
          <a:prstGeom prst="rect">
            <a:avLst/>
          </a:prstGeom>
          <a:noFill/>
          <a:extLst>
            <a:ext uri="{909E8E84-426E-40DD-AFC4-6F175D3DCCD1}">
              <a14:hiddenFill xmlns:a14="http://schemas.microsoft.com/office/drawing/2010/main">
                <a:solidFill>
                  <a:srgbClr val="FFFFFF"/>
                </a:solidFill>
              </a14:hiddenFill>
            </a:ext>
          </a:extLst>
        </p:spPr>
      </p:pic>
      <p:sp>
        <p:nvSpPr>
          <p:cNvPr id="7" name="Rounded Rectangle 6"/>
          <p:cNvSpPr/>
          <p:nvPr/>
        </p:nvSpPr>
        <p:spPr>
          <a:xfrm>
            <a:off x="228600" y="274320"/>
            <a:ext cx="8686800" cy="71628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763269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 calcmode="lin" valueType="num">
                                      <p:cBhvr additive="base">
                                        <p:cTn id="14" dur="500" fill="hold"/>
                                        <p:tgtEl>
                                          <p:spTgt spid="10"/>
                                        </p:tgtEl>
                                        <p:attrNameLst>
                                          <p:attrName>ppt_x</p:attrName>
                                        </p:attrNameLst>
                                      </p:cBhvr>
                                      <p:tavLst>
                                        <p:tav tm="0">
                                          <p:val>
                                            <p:strVal val="#ppt_x"/>
                                          </p:val>
                                        </p:tav>
                                        <p:tav tm="100000">
                                          <p:val>
                                            <p:strVal val="#ppt_x"/>
                                          </p:val>
                                        </p:tav>
                                      </p:tavLst>
                                    </p:anim>
                                    <p:anim calcmode="lin" valueType="num">
                                      <p:cBhvr additive="base">
                                        <p:cTn id="15"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750"/>
                                  </p:stCondLst>
                                  <p:childTnLst>
                                    <p:set>
                                      <p:cBhvr>
                                        <p:cTn id="19" dur="1" fill="hold">
                                          <p:stCondLst>
                                            <p:cond delay="0"/>
                                          </p:stCondLst>
                                        </p:cTn>
                                        <p:tgtEl>
                                          <p:spTgt spid="8"/>
                                        </p:tgtEl>
                                        <p:attrNameLst>
                                          <p:attrName>style.visibility</p:attrName>
                                        </p:attrNameLst>
                                      </p:cBhvr>
                                      <p:to>
                                        <p:strVal val="visible"/>
                                      </p:to>
                                    </p:set>
                                    <p:anim calcmode="lin" valueType="num">
                                      <p:cBhvr additive="base">
                                        <p:cTn id="20" dur="500" fill="hold"/>
                                        <p:tgtEl>
                                          <p:spTgt spid="8"/>
                                        </p:tgtEl>
                                        <p:attrNameLst>
                                          <p:attrName>ppt_x</p:attrName>
                                        </p:attrNameLst>
                                      </p:cBhvr>
                                      <p:tavLst>
                                        <p:tav tm="0">
                                          <p:val>
                                            <p:strVal val="#ppt_x"/>
                                          </p:val>
                                        </p:tav>
                                        <p:tav tm="100000">
                                          <p:val>
                                            <p:strVal val="#ppt_x"/>
                                          </p:val>
                                        </p:tav>
                                      </p:tavLst>
                                    </p:anim>
                                    <p:anim calcmode="lin" valueType="num">
                                      <p:cBhvr additive="base">
                                        <p:cTn id="21"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91826"/>
            <a:ext cx="9162334" cy="1081268"/>
          </a:xfrm>
        </p:spPr>
        <p:txBody>
          <a:bodyPr>
            <a:normAutofit/>
          </a:bodyPr>
          <a:lstStyle/>
          <a:p>
            <a:r>
              <a:rPr lang="en-US" sz="2400" dirty="0">
                <a:latin typeface="Arial Black" panose="020B0A04020102020204" pitchFamily="34" charset="0"/>
              </a:rPr>
              <a:t>AARP Public Policy Institute &amp; Urban Institute</a:t>
            </a:r>
          </a:p>
        </p:txBody>
      </p:sp>
      <p:sp>
        <p:nvSpPr>
          <p:cNvPr id="8" name="Rectangle 7"/>
          <p:cNvSpPr/>
          <p:nvPr/>
        </p:nvSpPr>
        <p:spPr>
          <a:xfrm>
            <a:off x="4267200" y="3858228"/>
            <a:ext cx="4343400" cy="830997"/>
          </a:xfrm>
          <a:prstGeom prst="rect">
            <a:avLst/>
          </a:prstGeom>
        </p:spPr>
        <p:txBody>
          <a:bodyPr wrap="square">
            <a:spAutoFit/>
          </a:bodyPr>
          <a:lstStyle/>
          <a:p>
            <a:r>
              <a:rPr lang="en-US" sz="2400" dirty="0">
                <a:solidFill>
                  <a:prstClr val="black"/>
                </a:solidFill>
                <a:latin typeface="Arial Black" panose="020B0A04020102020204" pitchFamily="34" charset="0"/>
                <a:ea typeface="+mj-ea"/>
                <a:cs typeface="+mj-cs"/>
              </a:rPr>
              <a:t>Future retirees will spend 18%</a:t>
            </a:r>
            <a:endParaRPr lang="en-US" dirty="0"/>
          </a:p>
        </p:txBody>
      </p:sp>
      <p:sp>
        <p:nvSpPr>
          <p:cNvPr id="10" name="Rectangle 9"/>
          <p:cNvSpPr/>
          <p:nvPr/>
        </p:nvSpPr>
        <p:spPr>
          <a:xfrm>
            <a:off x="4267200" y="1676400"/>
            <a:ext cx="4191000" cy="1200329"/>
          </a:xfrm>
          <a:prstGeom prst="rect">
            <a:avLst/>
          </a:prstGeom>
        </p:spPr>
        <p:txBody>
          <a:bodyPr wrap="square">
            <a:spAutoFit/>
          </a:bodyPr>
          <a:lstStyle/>
          <a:p>
            <a:r>
              <a:rPr lang="en-US" sz="2400" dirty="0">
                <a:solidFill>
                  <a:prstClr val="black"/>
                </a:solidFill>
                <a:latin typeface="Arial Black" panose="020B0A04020102020204" pitchFamily="34" charset="0"/>
              </a:rPr>
              <a:t>Current retirees </a:t>
            </a:r>
          </a:p>
          <a:p>
            <a:r>
              <a:rPr lang="en-US" sz="2400" dirty="0">
                <a:solidFill>
                  <a:prstClr val="black"/>
                </a:solidFill>
                <a:latin typeface="Arial Black" panose="020B0A04020102020204" pitchFamily="34" charset="0"/>
              </a:rPr>
              <a:t>spend 8% of income </a:t>
            </a:r>
          </a:p>
          <a:p>
            <a:r>
              <a:rPr lang="en-US" sz="2400" dirty="0">
                <a:solidFill>
                  <a:prstClr val="black"/>
                </a:solidFill>
                <a:latin typeface="Arial Black" panose="020B0A04020102020204" pitchFamily="34" charset="0"/>
              </a:rPr>
              <a:t>on health care</a:t>
            </a:r>
            <a:endParaRPr lang="en-US" sz="2400" dirty="0"/>
          </a:p>
        </p:txBody>
      </p:sp>
      <p:sp>
        <p:nvSpPr>
          <p:cNvPr id="7" name="Rounded Rectangle 6"/>
          <p:cNvSpPr/>
          <p:nvPr/>
        </p:nvSpPr>
        <p:spPr>
          <a:xfrm>
            <a:off x="228600" y="274320"/>
            <a:ext cx="8686800" cy="71628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098" name="Picture 2" descr="C:\Users\Vostro\AppData\Local\Microsoft\Windows\Temporary Internet Files\Content.IE5\ZFUH0HA4\MP900442274[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661160"/>
            <a:ext cx="3733800" cy="51968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474506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 calcmode="lin" valueType="num">
                                      <p:cBhvr additive="base">
                                        <p:cTn id="14" dur="500" fill="hold"/>
                                        <p:tgtEl>
                                          <p:spTgt spid="10"/>
                                        </p:tgtEl>
                                        <p:attrNameLst>
                                          <p:attrName>ppt_x</p:attrName>
                                        </p:attrNameLst>
                                      </p:cBhvr>
                                      <p:tavLst>
                                        <p:tav tm="0">
                                          <p:val>
                                            <p:strVal val="#ppt_x"/>
                                          </p:val>
                                        </p:tav>
                                        <p:tav tm="100000">
                                          <p:val>
                                            <p:strVal val="#ppt_x"/>
                                          </p:val>
                                        </p:tav>
                                      </p:tavLst>
                                    </p:anim>
                                    <p:anim calcmode="lin" valueType="num">
                                      <p:cBhvr additive="base">
                                        <p:cTn id="15"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750"/>
                                  </p:stCondLst>
                                  <p:childTnLst>
                                    <p:set>
                                      <p:cBhvr>
                                        <p:cTn id="19" dur="1" fill="hold">
                                          <p:stCondLst>
                                            <p:cond delay="0"/>
                                          </p:stCondLst>
                                        </p:cTn>
                                        <p:tgtEl>
                                          <p:spTgt spid="8"/>
                                        </p:tgtEl>
                                        <p:attrNameLst>
                                          <p:attrName>style.visibility</p:attrName>
                                        </p:attrNameLst>
                                      </p:cBhvr>
                                      <p:to>
                                        <p:strVal val="visible"/>
                                      </p:to>
                                    </p:set>
                                    <p:anim calcmode="lin" valueType="num">
                                      <p:cBhvr additive="base">
                                        <p:cTn id="20" dur="500" fill="hold"/>
                                        <p:tgtEl>
                                          <p:spTgt spid="8"/>
                                        </p:tgtEl>
                                        <p:attrNameLst>
                                          <p:attrName>ppt_x</p:attrName>
                                        </p:attrNameLst>
                                      </p:cBhvr>
                                      <p:tavLst>
                                        <p:tav tm="0">
                                          <p:val>
                                            <p:strVal val="#ppt_x"/>
                                          </p:val>
                                        </p:tav>
                                        <p:tav tm="100000">
                                          <p:val>
                                            <p:strVal val="#ppt_x"/>
                                          </p:val>
                                        </p:tav>
                                      </p:tavLst>
                                    </p:anim>
                                    <p:anim calcmode="lin" valueType="num">
                                      <p:cBhvr additive="base">
                                        <p:cTn id="21"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91826"/>
            <a:ext cx="9162334" cy="1081268"/>
          </a:xfrm>
        </p:spPr>
        <p:txBody>
          <a:bodyPr>
            <a:normAutofit/>
          </a:bodyPr>
          <a:lstStyle/>
          <a:p>
            <a:r>
              <a:rPr lang="en-US" sz="2400" dirty="0">
                <a:latin typeface="Arial Black" panose="020B0A04020102020204" pitchFamily="34" charset="0"/>
              </a:rPr>
              <a:t>AARP Public Policy Institute &amp; Urban Institute</a:t>
            </a:r>
          </a:p>
        </p:txBody>
      </p:sp>
      <p:sp>
        <p:nvSpPr>
          <p:cNvPr id="8" name="Rectangle 7"/>
          <p:cNvSpPr/>
          <p:nvPr/>
        </p:nvSpPr>
        <p:spPr>
          <a:xfrm>
            <a:off x="4267200" y="3657600"/>
            <a:ext cx="4343400" cy="1200329"/>
          </a:xfrm>
          <a:prstGeom prst="rect">
            <a:avLst/>
          </a:prstGeom>
        </p:spPr>
        <p:txBody>
          <a:bodyPr wrap="square">
            <a:spAutoFit/>
          </a:bodyPr>
          <a:lstStyle/>
          <a:p>
            <a:r>
              <a:rPr lang="en-US" sz="2400" dirty="0">
                <a:solidFill>
                  <a:prstClr val="black"/>
                </a:solidFill>
                <a:latin typeface="Arial Black" panose="020B0A04020102020204" pitchFamily="34" charset="0"/>
                <a:ea typeface="+mj-ea"/>
                <a:cs typeface="+mj-cs"/>
              </a:rPr>
              <a:t>Future retirees savings reflect 73% of average career earnings</a:t>
            </a:r>
            <a:endParaRPr lang="en-US" dirty="0"/>
          </a:p>
        </p:txBody>
      </p:sp>
      <p:sp>
        <p:nvSpPr>
          <p:cNvPr id="10" name="Rectangle 9"/>
          <p:cNvSpPr/>
          <p:nvPr/>
        </p:nvSpPr>
        <p:spPr>
          <a:xfrm>
            <a:off x="4267200" y="1600200"/>
            <a:ext cx="4191000" cy="1569660"/>
          </a:xfrm>
          <a:prstGeom prst="rect">
            <a:avLst/>
          </a:prstGeom>
        </p:spPr>
        <p:txBody>
          <a:bodyPr wrap="square">
            <a:spAutoFit/>
          </a:bodyPr>
          <a:lstStyle/>
          <a:p>
            <a:r>
              <a:rPr lang="en-US" sz="2400" dirty="0">
                <a:solidFill>
                  <a:prstClr val="black"/>
                </a:solidFill>
                <a:latin typeface="Arial Black" panose="020B0A04020102020204" pitchFamily="34" charset="0"/>
              </a:rPr>
              <a:t>Current retirees are experiencing lifestyle at 80% of average career earnings</a:t>
            </a:r>
            <a:endParaRPr lang="en-US" sz="2400" dirty="0"/>
          </a:p>
        </p:txBody>
      </p:sp>
      <p:sp>
        <p:nvSpPr>
          <p:cNvPr id="7" name="Rounded Rectangle 6"/>
          <p:cNvSpPr/>
          <p:nvPr/>
        </p:nvSpPr>
        <p:spPr>
          <a:xfrm>
            <a:off x="228600" y="274320"/>
            <a:ext cx="8686800" cy="71628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4267200" y="5486400"/>
            <a:ext cx="4191000" cy="830997"/>
          </a:xfrm>
          <a:prstGeom prst="rect">
            <a:avLst/>
          </a:prstGeom>
          <a:noFill/>
        </p:spPr>
        <p:txBody>
          <a:bodyPr wrap="square" rtlCol="0">
            <a:spAutoFit/>
          </a:bodyPr>
          <a:lstStyle/>
          <a:p>
            <a:r>
              <a:rPr lang="en-US" sz="2400" dirty="0">
                <a:latin typeface="Arial Black" panose="020B0A04020102020204" pitchFamily="34" charset="0"/>
              </a:rPr>
              <a:t>Factor in health care costs and it is 55%</a:t>
            </a:r>
          </a:p>
        </p:txBody>
      </p:sp>
      <p:pic>
        <p:nvPicPr>
          <p:cNvPr id="5122" name="Picture 2" descr="C:\Users\Vostro\AppData\Local\Microsoft\Windows\Temporary Internet Files\Content.IE5\UT7K24VS\MP900341751[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600200"/>
            <a:ext cx="3767328" cy="5257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014895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750"/>
                                  </p:stCondLst>
                                  <p:childTnLst>
                                    <p:set>
                                      <p:cBhvr>
                                        <p:cTn id="13" dur="1" fill="hold">
                                          <p:stCondLst>
                                            <p:cond delay="0"/>
                                          </p:stCondLst>
                                        </p:cTn>
                                        <p:tgtEl>
                                          <p:spTgt spid="10"/>
                                        </p:tgtEl>
                                        <p:attrNameLst>
                                          <p:attrName>style.visibility</p:attrName>
                                        </p:attrNameLst>
                                      </p:cBhvr>
                                      <p:to>
                                        <p:strVal val="visible"/>
                                      </p:to>
                                    </p:set>
                                    <p:anim calcmode="lin" valueType="num">
                                      <p:cBhvr additive="base">
                                        <p:cTn id="14" dur="500" fill="hold"/>
                                        <p:tgtEl>
                                          <p:spTgt spid="10"/>
                                        </p:tgtEl>
                                        <p:attrNameLst>
                                          <p:attrName>ppt_x</p:attrName>
                                        </p:attrNameLst>
                                      </p:cBhvr>
                                      <p:tavLst>
                                        <p:tav tm="0">
                                          <p:val>
                                            <p:strVal val="#ppt_x"/>
                                          </p:val>
                                        </p:tav>
                                        <p:tav tm="100000">
                                          <p:val>
                                            <p:strVal val="#ppt_x"/>
                                          </p:val>
                                        </p:tav>
                                      </p:tavLst>
                                    </p:anim>
                                    <p:anim calcmode="lin" valueType="num">
                                      <p:cBhvr additive="base">
                                        <p:cTn id="15"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750"/>
                                  </p:stCondLst>
                                  <p:childTnLst>
                                    <p:set>
                                      <p:cBhvr>
                                        <p:cTn id="19" dur="1" fill="hold">
                                          <p:stCondLst>
                                            <p:cond delay="0"/>
                                          </p:stCondLst>
                                        </p:cTn>
                                        <p:tgtEl>
                                          <p:spTgt spid="8"/>
                                        </p:tgtEl>
                                        <p:attrNameLst>
                                          <p:attrName>style.visibility</p:attrName>
                                        </p:attrNameLst>
                                      </p:cBhvr>
                                      <p:to>
                                        <p:strVal val="visible"/>
                                      </p:to>
                                    </p:set>
                                    <p:anim calcmode="lin" valueType="num">
                                      <p:cBhvr additive="base">
                                        <p:cTn id="20" dur="500" fill="hold"/>
                                        <p:tgtEl>
                                          <p:spTgt spid="8"/>
                                        </p:tgtEl>
                                        <p:attrNameLst>
                                          <p:attrName>ppt_x</p:attrName>
                                        </p:attrNameLst>
                                      </p:cBhvr>
                                      <p:tavLst>
                                        <p:tav tm="0">
                                          <p:val>
                                            <p:strVal val="#ppt_x"/>
                                          </p:val>
                                        </p:tav>
                                        <p:tav tm="100000">
                                          <p:val>
                                            <p:strVal val="#ppt_x"/>
                                          </p:val>
                                        </p:tav>
                                      </p:tavLst>
                                    </p:anim>
                                    <p:anim calcmode="lin" valueType="num">
                                      <p:cBhvr additive="base">
                                        <p:cTn id="21"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750"/>
                                  </p:stCondLst>
                                  <p:childTnLst>
                                    <p:set>
                                      <p:cBhvr>
                                        <p:cTn id="25" dur="1" fill="hold">
                                          <p:stCondLst>
                                            <p:cond delay="0"/>
                                          </p:stCondLst>
                                        </p:cTn>
                                        <p:tgtEl>
                                          <p:spTgt spid="3"/>
                                        </p:tgtEl>
                                        <p:attrNameLst>
                                          <p:attrName>style.visibility</p:attrName>
                                        </p:attrNameLst>
                                      </p:cBhvr>
                                      <p:to>
                                        <p:strVal val="visible"/>
                                      </p:to>
                                    </p:set>
                                    <p:anim calcmode="lin" valueType="num">
                                      <p:cBhvr additive="base">
                                        <p:cTn id="26" dur="500" fill="hold"/>
                                        <p:tgtEl>
                                          <p:spTgt spid="3"/>
                                        </p:tgtEl>
                                        <p:attrNameLst>
                                          <p:attrName>ppt_x</p:attrName>
                                        </p:attrNameLst>
                                      </p:cBhvr>
                                      <p:tavLst>
                                        <p:tav tm="0">
                                          <p:val>
                                            <p:strVal val="#ppt_x"/>
                                          </p:val>
                                        </p:tav>
                                        <p:tav tm="100000">
                                          <p:val>
                                            <p:strVal val="#ppt_x"/>
                                          </p:val>
                                        </p:tav>
                                      </p:tavLst>
                                    </p:anim>
                                    <p:anim calcmode="lin" valueType="num">
                                      <p:cBhvr additive="base">
                                        <p:cTn id="27"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4267200" y="4274403"/>
            <a:ext cx="4343400" cy="1569660"/>
          </a:xfrm>
          <a:prstGeom prst="rect">
            <a:avLst/>
          </a:prstGeom>
        </p:spPr>
        <p:txBody>
          <a:bodyPr wrap="square">
            <a:spAutoFit/>
          </a:bodyPr>
          <a:lstStyle/>
          <a:p>
            <a:r>
              <a:rPr lang="en-US" sz="2400" dirty="0">
                <a:solidFill>
                  <a:prstClr val="black"/>
                </a:solidFill>
                <a:latin typeface="Arial Black" panose="020B0A04020102020204" pitchFamily="34" charset="0"/>
                <a:ea typeface="+mj-ea"/>
                <a:cs typeface="+mj-cs"/>
              </a:rPr>
              <a:t>Estimate $220,000 for average 65 year old couple - assume average life expectancy</a:t>
            </a:r>
            <a:endParaRPr lang="en-US" dirty="0"/>
          </a:p>
        </p:txBody>
      </p:sp>
      <p:sp>
        <p:nvSpPr>
          <p:cNvPr id="10" name="Rectangle 9"/>
          <p:cNvSpPr/>
          <p:nvPr/>
        </p:nvSpPr>
        <p:spPr>
          <a:xfrm>
            <a:off x="4267200" y="1676400"/>
            <a:ext cx="4191000" cy="1938992"/>
          </a:xfrm>
          <a:prstGeom prst="rect">
            <a:avLst/>
          </a:prstGeom>
        </p:spPr>
        <p:txBody>
          <a:bodyPr wrap="square">
            <a:spAutoFit/>
          </a:bodyPr>
          <a:lstStyle/>
          <a:p>
            <a:r>
              <a:rPr lang="en-US" sz="2400" dirty="0">
                <a:solidFill>
                  <a:prstClr val="black"/>
                </a:solidFill>
                <a:latin typeface="Arial Black" panose="020B0A04020102020204" pitchFamily="34" charset="0"/>
              </a:rPr>
              <a:t>Pre-retirees (Age 55-64) 48% believe $50,000 to cover individual health care costs through retirement</a:t>
            </a:r>
            <a:endParaRPr lang="en-US" sz="2400" dirty="0"/>
          </a:p>
        </p:txBody>
      </p:sp>
      <p:sp>
        <p:nvSpPr>
          <p:cNvPr id="7" name="Rounded Rectangle 6"/>
          <p:cNvSpPr/>
          <p:nvPr/>
        </p:nvSpPr>
        <p:spPr>
          <a:xfrm>
            <a:off x="228600" y="274320"/>
            <a:ext cx="8686800" cy="71628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ounded Rectangle 8"/>
          <p:cNvSpPr/>
          <p:nvPr/>
        </p:nvSpPr>
        <p:spPr>
          <a:xfrm>
            <a:off x="228600" y="274320"/>
            <a:ext cx="8686800" cy="71628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228600" y="452735"/>
            <a:ext cx="8686800" cy="461665"/>
          </a:xfrm>
          <a:prstGeom prst="rect">
            <a:avLst/>
          </a:prstGeom>
          <a:noFill/>
        </p:spPr>
        <p:txBody>
          <a:bodyPr wrap="square" rtlCol="0">
            <a:spAutoFit/>
          </a:bodyPr>
          <a:lstStyle/>
          <a:p>
            <a:pPr algn="ctr"/>
            <a:r>
              <a:rPr lang="en-US" sz="2400" dirty="0">
                <a:latin typeface="Arial Black" panose="020B0A04020102020204" pitchFamily="34" charset="0"/>
              </a:rPr>
              <a:t>Fidelity® Retirement Savings Assessment Study</a:t>
            </a:r>
          </a:p>
        </p:txBody>
      </p:sp>
      <p:pic>
        <p:nvPicPr>
          <p:cNvPr id="6146" name="Picture 2" descr="http://thinkprogress.org/wp-content/uploads/2013/02/health-cost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661160"/>
            <a:ext cx="3771900" cy="51968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813640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 calcmode="lin" valueType="num">
                                      <p:cBhvr>
                                        <p:cTn id="7" dur="500" fill="hold"/>
                                        <p:tgtEl>
                                          <p:spTgt spid="11">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11">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11">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 calcmode="lin" valueType="num">
                                      <p:cBhvr additive="base">
                                        <p:cTn id="14" dur="500" fill="hold"/>
                                        <p:tgtEl>
                                          <p:spTgt spid="10"/>
                                        </p:tgtEl>
                                        <p:attrNameLst>
                                          <p:attrName>ppt_x</p:attrName>
                                        </p:attrNameLst>
                                      </p:cBhvr>
                                      <p:tavLst>
                                        <p:tav tm="0">
                                          <p:val>
                                            <p:strVal val="#ppt_x"/>
                                          </p:val>
                                        </p:tav>
                                        <p:tav tm="100000">
                                          <p:val>
                                            <p:strVal val="#ppt_x"/>
                                          </p:val>
                                        </p:tav>
                                      </p:tavLst>
                                    </p:anim>
                                    <p:anim calcmode="lin" valueType="num">
                                      <p:cBhvr additive="base">
                                        <p:cTn id="15"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750"/>
                                  </p:stCondLst>
                                  <p:childTnLst>
                                    <p:set>
                                      <p:cBhvr>
                                        <p:cTn id="19" dur="1" fill="hold">
                                          <p:stCondLst>
                                            <p:cond delay="0"/>
                                          </p:stCondLst>
                                        </p:cTn>
                                        <p:tgtEl>
                                          <p:spTgt spid="8"/>
                                        </p:tgtEl>
                                        <p:attrNameLst>
                                          <p:attrName>style.visibility</p:attrName>
                                        </p:attrNameLst>
                                      </p:cBhvr>
                                      <p:to>
                                        <p:strVal val="visible"/>
                                      </p:to>
                                    </p:set>
                                    <p:anim calcmode="lin" valueType="num">
                                      <p:cBhvr additive="base">
                                        <p:cTn id="20" dur="500" fill="hold"/>
                                        <p:tgtEl>
                                          <p:spTgt spid="8"/>
                                        </p:tgtEl>
                                        <p:attrNameLst>
                                          <p:attrName>ppt_x</p:attrName>
                                        </p:attrNameLst>
                                      </p:cBhvr>
                                      <p:tavLst>
                                        <p:tav tm="0">
                                          <p:val>
                                            <p:strVal val="#ppt_x"/>
                                          </p:val>
                                        </p:tav>
                                        <p:tav tm="100000">
                                          <p:val>
                                            <p:strVal val="#ppt_x"/>
                                          </p:val>
                                        </p:tav>
                                      </p:tavLst>
                                    </p:anim>
                                    <p:anim calcmode="lin" valueType="num">
                                      <p:cBhvr additive="base">
                                        <p:cTn id="21"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4267200" y="4274403"/>
            <a:ext cx="4343400" cy="1569660"/>
          </a:xfrm>
          <a:prstGeom prst="rect">
            <a:avLst/>
          </a:prstGeom>
        </p:spPr>
        <p:txBody>
          <a:bodyPr wrap="square">
            <a:spAutoFit/>
          </a:bodyPr>
          <a:lstStyle/>
          <a:p>
            <a:r>
              <a:rPr lang="en-US" sz="2400" dirty="0">
                <a:solidFill>
                  <a:prstClr val="black"/>
                </a:solidFill>
                <a:latin typeface="Arial Black" panose="020B0A04020102020204" pitchFamily="34" charset="0"/>
                <a:ea typeface="+mj-ea"/>
                <a:cs typeface="+mj-cs"/>
              </a:rPr>
              <a:t>As much as $150,000 more for those who smoke, obese and </a:t>
            </a:r>
          </a:p>
          <a:p>
            <a:r>
              <a:rPr lang="en-US" sz="2400" dirty="0">
                <a:solidFill>
                  <a:prstClr val="black"/>
                </a:solidFill>
                <a:latin typeface="Arial Black" panose="020B0A04020102020204" pitchFamily="34" charset="0"/>
                <a:ea typeface="+mj-ea"/>
                <a:cs typeface="+mj-cs"/>
              </a:rPr>
              <a:t>high </a:t>
            </a:r>
            <a:r>
              <a:rPr lang="en-US" sz="2400" dirty="0" err="1">
                <a:solidFill>
                  <a:prstClr val="black"/>
                </a:solidFill>
                <a:latin typeface="Arial Black" panose="020B0A04020102020204" pitchFamily="34" charset="0"/>
                <a:ea typeface="+mj-ea"/>
                <a:cs typeface="+mj-cs"/>
              </a:rPr>
              <a:t>cholesteral</a:t>
            </a:r>
            <a:r>
              <a:rPr lang="en-US" sz="2400" dirty="0">
                <a:solidFill>
                  <a:prstClr val="black"/>
                </a:solidFill>
                <a:latin typeface="Arial Black" panose="020B0A04020102020204" pitchFamily="34" charset="0"/>
                <a:ea typeface="+mj-ea"/>
                <a:cs typeface="+mj-cs"/>
              </a:rPr>
              <a:t> </a:t>
            </a:r>
            <a:endParaRPr lang="en-US" dirty="0"/>
          </a:p>
        </p:txBody>
      </p:sp>
      <p:sp>
        <p:nvSpPr>
          <p:cNvPr id="10" name="Rectangle 9"/>
          <p:cNvSpPr/>
          <p:nvPr/>
        </p:nvSpPr>
        <p:spPr>
          <a:xfrm>
            <a:off x="4267200" y="1676400"/>
            <a:ext cx="4191000" cy="1200329"/>
          </a:xfrm>
          <a:prstGeom prst="rect">
            <a:avLst/>
          </a:prstGeom>
        </p:spPr>
        <p:txBody>
          <a:bodyPr wrap="square">
            <a:spAutoFit/>
          </a:bodyPr>
          <a:lstStyle/>
          <a:p>
            <a:r>
              <a:rPr lang="en-US" sz="2400" dirty="0">
                <a:solidFill>
                  <a:prstClr val="black"/>
                </a:solidFill>
                <a:latin typeface="Arial Black" panose="020B0A04020102020204" pitchFamily="34" charset="0"/>
              </a:rPr>
              <a:t>Estimates $270,000 through retirement for healthy couple</a:t>
            </a:r>
            <a:endParaRPr lang="en-US" sz="2400" dirty="0"/>
          </a:p>
        </p:txBody>
      </p:sp>
      <p:sp>
        <p:nvSpPr>
          <p:cNvPr id="7" name="Rounded Rectangle 6"/>
          <p:cNvSpPr/>
          <p:nvPr/>
        </p:nvSpPr>
        <p:spPr>
          <a:xfrm>
            <a:off x="228600" y="274320"/>
            <a:ext cx="8686800" cy="71628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ounded Rectangle 8"/>
          <p:cNvSpPr/>
          <p:nvPr/>
        </p:nvSpPr>
        <p:spPr>
          <a:xfrm>
            <a:off x="228600" y="274320"/>
            <a:ext cx="8686800" cy="71628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228600" y="452735"/>
            <a:ext cx="8686800" cy="461665"/>
          </a:xfrm>
          <a:prstGeom prst="rect">
            <a:avLst/>
          </a:prstGeom>
          <a:noFill/>
        </p:spPr>
        <p:txBody>
          <a:bodyPr wrap="square" rtlCol="0">
            <a:spAutoFit/>
          </a:bodyPr>
          <a:lstStyle/>
          <a:p>
            <a:pPr algn="ctr"/>
            <a:r>
              <a:rPr lang="en-US" sz="2400" dirty="0">
                <a:latin typeface="Arial Black" panose="020B0A04020102020204" pitchFamily="34" charset="0"/>
              </a:rPr>
              <a:t>United Health Care Company</a:t>
            </a:r>
          </a:p>
        </p:txBody>
      </p:sp>
      <p:pic>
        <p:nvPicPr>
          <p:cNvPr id="8194" name="Picture 2" descr="https://encrypted-tbn1.gstatic.com/images?q=tbn:ANd9GcS65A0wUIPhwKlBix3XwaudehU2_Eq97KyceK0_XHfhSiBPKll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1676400"/>
            <a:ext cx="3767839" cy="51968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394843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 calcmode="lin" valueType="num">
                                      <p:cBhvr>
                                        <p:cTn id="7" dur="500" fill="hold"/>
                                        <p:tgtEl>
                                          <p:spTgt spid="11">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11">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11">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 calcmode="lin" valueType="num">
                                      <p:cBhvr additive="base">
                                        <p:cTn id="14" dur="500" fill="hold"/>
                                        <p:tgtEl>
                                          <p:spTgt spid="10"/>
                                        </p:tgtEl>
                                        <p:attrNameLst>
                                          <p:attrName>ppt_x</p:attrName>
                                        </p:attrNameLst>
                                      </p:cBhvr>
                                      <p:tavLst>
                                        <p:tav tm="0">
                                          <p:val>
                                            <p:strVal val="#ppt_x"/>
                                          </p:val>
                                        </p:tav>
                                        <p:tav tm="100000">
                                          <p:val>
                                            <p:strVal val="#ppt_x"/>
                                          </p:val>
                                        </p:tav>
                                      </p:tavLst>
                                    </p:anim>
                                    <p:anim calcmode="lin" valueType="num">
                                      <p:cBhvr additive="base">
                                        <p:cTn id="15"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750"/>
                                  </p:stCondLst>
                                  <p:childTnLst>
                                    <p:set>
                                      <p:cBhvr>
                                        <p:cTn id="19" dur="1" fill="hold">
                                          <p:stCondLst>
                                            <p:cond delay="0"/>
                                          </p:stCondLst>
                                        </p:cTn>
                                        <p:tgtEl>
                                          <p:spTgt spid="8"/>
                                        </p:tgtEl>
                                        <p:attrNameLst>
                                          <p:attrName>style.visibility</p:attrName>
                                        </p:attrNameLst>
                                      </p:cBhvr>
                                      <p:to>
                                        <p:strVal val="visible"/>
                                      </p:to>
                                    </p:set>
                                    <p:anim calcmode="lin" valueType="num">
                                      <p:cBhvr additive="base">
                                        <p:cTn id="20" dur="500" fill="hold"/>
                                        <p:tgtEl>
                                          <p:spTgt spid="8"/>
                                        </p:tgtEl>
                                        <p:attrNameLst>
                                          <p:attrName>ppt_x</p:attrName>
                                        </p:attrNameLst>
                                      </p:cBhvr>
                                      <p:tavLst>
                                        <p:tav tm="0">
                                          <p:val>
                                            <p:strVal val="#ppt_x"/>
                                          </p:val>
                                        </p:tav>
                                        <p:tav tm="100000">
                                          <p:val>
                                            <p:strVal val="#ppt_x"/>
                                          </p:val>
                                        </p:tav>
                                      </p:tavLst>
                                    </p:anim>
                                    <p:anim calcmode="lin" valueType="num">
                                      <p:cBhvr additive="base">
                                        <p:cTn id="21"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Wave 3"/>
          <p:cNvSpPr/>
          <p:nvPr/>
        </p:nvSpPr>
        <p:spPr>
          <a:xfrm>
            <a:off x="4876800" y="3048000"/>
            <a:ext cx="3215640" cy="1219200"/>
          </a:xfrm>
          <a:prstGeom prst="wav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0" y="91826"/>
            <a:ext cx="9162334" cy="1081268"/>
          </a:xfrm>
        </p:spPr>
        <p:txBody>
          <a:bodyPr>
            <a:normAutofit/>
          </a:bodyPr>
          <a:lstStyle/>
          <a:p>
            <a:r>
              <a:rPr lang="en-US" sz="2400" dirty="0">
                <a:latin typeface="Arial Black" panose="020B0A04020102020204" pitchFamily="34" charset="0"/>
              </a:rPr>
              <a:t>AARP Public Policy &amp; Georgetown University</a:t>
            </a:r>
          </a:p>
        </p:txBody>
      </p:sp>
      <p:sp>
        <p:nvSpPr>
          <p:cNvPr id="10" name="Rectangle 9"/>
          <p:cNvSpPr/>
          <p:nvPr/>
        </p:nvSpPr>
        <p:spPr>
          <a:xfrm>
            <a:off x="4800600" y="3303657"/>
            <a:ext cx="3352800" cy="707886"/>
          </a:xfrm>
          <a:prstGeom prst="rect">
            <a:avLst/>
          </a:prstGeom>
        </p:spPr>
        <p:txBody>
          <a:bodyPr wrap="square">
            <a:spAutoFit/>
          </a:bodyPr>
          <a:lstStyle/>
          <a:p>
            <a:pPr algn="ctr"/>
            <a:r>
              <a:rPr lang="en-US" sz="2000" dirty="0">
                <a:solidFill>
                  <a:prstClr val="black"/>
                </a:solidFill>
                <a:latin typeface="Arial Black" panose="020B0A04020102020204" pitchFamily="34" charset="0"/>
              </a:rPr>
              <a:t>National Health Care </a:t>
            </a:r>
          </a:p>
          <a:p>
            <a:pPr algn="ctr"/>
            <a:r>
              <a:rPr lang="en-US" sz="2000" dirty="0">
                <a:solidFill>
                  <a:prstClr val="black"/>
                </a:solidFill>
                <a:latin typeface="Arial Black" panose="020B0A04020102020204" pitchFamily="34" charset="0"/>
              </a:rPr>
              <a:t>costs per person</a:t>
            </a:r>
            <a:endParaRPr lang="en-US" sz="2000" dirty="0"/>
          </a:p>
        </p:txBody>
      </p:sp>
      <p:sp>
        <p:nvSpPr>
          <p:cNvPr id="7" name="Rounded Rectangle 6"/>
          <p:cNvSpPr/>
          <p:nvPr/>
        </p:nvSpPr>
        <p:spPr>
          <a:xfrm>
            <a:off x="228600" y="274320"/>
            <a:ext cx="8686800" cy="71628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533400" y="2308084"/>
            <a:ext cx="1066800" cy="3254515"/>
          </a:xfrm>
          <a:prstGeom prst="rect">
            <a:avLst/>
          </a:prstGeom>
          <a:noFill/>
        </p:spPr>
        <p:txBody>
          <a:bodyPr wrap="square" rtlCol="0">
            <a:spAutoFit/>
          </a:bodyPr>
          <a:lstStyle/>
          <a:p>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3672728321"/>
              </p:ext>
            </p:extLst>
          </p:nvPr>
        </p:nvGraphicFramePr>
        <p:xfrm>
          <a:off x="685800" y="2293292"/>
          <a:ext cx="1028700" cy="3038475"/>
        </p:xfrm>
        <a:graphic>
          <a:graphicData uri="http://schemas.openxmlformats.org/drawingml/2006/table">
            <a:tbl>
              <a:tblPr/>
              <a:tblGrid>
                <a:gridCol w="1028700">
                  <a:extLst>
                    <a:ext uri="{9D8B030D-6E8A-4147-A177-3AD203B41FA5}">
                      <a16:colId xmlns:a16="http://schemas.microsoft.com/office/drawing/2014/main" val="20000"/>
                    </a:ext>
                  </a:extLst>
                </a:gridCol>
              </a:tblGrid>
              <a:tr h="295275">
                <a:tc>
                  <a:txBody>
                    <a:bodyPr/>
                    <a:lstStyle/>
                    <a:p>
                      <a:pPr algn="ctr" fontAlgn="ctr"/>
                      <a:r>
                        <a:rPr lang="en-US" sz="1800" b="0" i="0" u="none" strike="noStrike" dirty="0">
                          <a:solidFill>
                            <a:srgbClr val="000000"/>
                          </a:solidFill>
                          <a:effectLst/>
                          <a:latin typeface="Arial"/>
                        </a:rPr>
                        <a:t>$2,854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42900">
                <a:tc>
                  <a:txBody>
                    <a:bodyPr/>
                    <a:lstStyle/>
                    <a:p>
                      <a:pPr algn="l" fontAlgn="b"/>
                      <a:r>
                        <a:rPr lang="en-US" sz="1800" b="0" i="0" u="none" strike="noStrike">
                          <a:solidFill>
                            <a:srgbClr val="000000"/>
                          </a:solidFill>
                          <a:effectLst/>
                          <a:latin typeface="Arial"/>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01"/>
                  </a:ext>
                </a:extLst>
              </a:tr>
              <a:tr h="342900">
                <a:tc>
                  <a:txBody>
                    <a:bodyPr/>
                    <a:lstStyle/>
                    <a:p>
                      <a:pPr algn="l" fontAlgn="b"/>
                      <a:r>
                        <a:rPr lang="en-US" sz="1800" b="0" i="0" u="none" strike="noStrike">
                          <a:solidFill>
                            <a:srgbClr val="000000"/>
                          </a:solidFill>
                          <a:effectLst/>
                          <a:latin typeface="Arial"/>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02"/>
                  </a:ext>
                </a:extLst>
              </a:tr>
              <a:tr h="342900">
                <a:tc>
                  <a:txBody>
                    <a:bodyPr/>
                    <a:lstStyle/>
                    <a:p>
                      <a:pPr algn="l" fontAlgn="b"/>
                      <a:r>
                        <a:rPr lang="en-US" sz="1800" b="0" i="0" u="none" strike="noStrike" dirty="0">
                          <a:solidFill>
                            <a:srgbClr val="000000"/>
                          </a:solidFill>
                          <a:effectLst/>
                          <a:latin typeface="Arial"/>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03"/>
                  </a:ext>
                </a:extLst>
              </a:tr>
              <a:tr h="342900">
                <a:tc>
                  <a:txBody>
                    <a:bodyPr/>
                    <a:lstStyle/>
                    <a:p>
                      <a:pPr algn="l" fontAlgn="b"/>
                      <a:r>
                        <a:rPr lang="en-US" sz="1800" b="0" i="0" u="none" strike="noStrike">
                          <a:solidFill>
                            <a:srgbClr val="000000"/>
                          </a:solidFill>
                          <a:effectLst/>
                          <a:latin typeface="Arial"/>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04"/>
                  </a:ext>
                </a:extLst>
              </a:tr>
              <a:tr h="342900">
                <a:tc>
                  <a:txBody>
                    <a:bodyPr/>
                    <a:lstStyle/>
                    <a:p>
                      <a:pPr algn="l" fontAlgn="b"/>
                      <a:r>
                        <a:rPr lang="en-US" sz="1800" b="0" i="0" u="none" strike="noStrike">
                          <a:solidFill>
                            <a:srgbClr val="000000"/>
                          </a:solidFill>
                          <a:effectLst/>
                          <a:latin typeface="Arial"/>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42900">
                <a:tc>
                  <a:txBody>
                    <a:bodyPr/>
                    <a:lstStyle/>
                    <a:p>
                      <a:pPr algn="l" rtl="0" fontAlgn="b"/>
                      <a:r>
                        <a:rPr lang="en-US" sz="1800" b="1" i="0" u="none" strike="noStrike">
                          <a:solidFill>
                            <a:srgbClr val="000000"/>
                          </a:solidFill>
                          <a:effectLst/>
                          <a:latin typeface="Arial Black"/>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6D9F1"/>
                    </a:solidFill>
                  </a:tcPr>
                </a:tc>
                <a:extLst>
                  <a:ext uri="{0D108BD9-81ED-4DB2-BD59-A6C34878D82A}">
                    <a16:rowId xmlns:a16="http://schemas.microsoft.com/office/drawing/2014/main" val="10006"/>
                  </a:ext>
                </a:extLst>
              </a:tr>
              <a:tr h="342900">
                <a:tc>
                  <a:txBody>
                    <a:bodyPr/>
                    <a:lstStyle/>
                    <a:p>
                      <a:pPr algn="l" rtl="0" fontAlgn="b"/>
                      <a:r>
                        <a:rPr lang="en-US" sz="1800" b="1" i="0" u="none" strike="noStrike">
                          <a:solidFill>
                            <a:srgbClr val="000000"/>
                          </a:solidFill>
                          <a:effectLst/>
                          <a:latin typeface="Arial Black"/>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6D9F1"/>
                    </a:solidFill>
                  </a:tcPr>
                </a:tc>
                <a:extLst>
                  <a:ext uri="{0D108BD9-81ED-4DB2-BD59-A6C34878D82A}">
                    <a16:rowId xmlns:a16="http://schemas.microsoft.com/office/drawing/2014/main" val="10007"/>
                  </a:ext>
                </a:extLst>
              </a:tr>
              <a:tr h="342900">
                <a:tc>
                  <a:txBody>
                    <a:bodyPr/>
                    <a:lstStyle/>
                    <a:p>
                      <a:pPr algn="ctr" rtl="0" fontAlgn="ctr"/>
                      <a:r>
                        <a:rPr lang="en-US" sz="1800" b="0" i="0" u="none" strike="noStrike" dirty="0">
                          <a:solidFill>
                            <a:srgbClr val="000000"/>
                          </a:solidFill>
                          <a:effectLst/>
                          <a:latin typeface="Arial Black"/>
                        </a:rPr>
                        <a:t>1990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graphicFrame>
        <p:nvGraphicFramePr>
          <p:cNvPr id="13" name="Table 12"/>
          <p:cNvGraphicFramePr>
            <a:graphicFrameLocks noGrp="1"/>
          </p:cNvGraphicFramePr>
          <p:nvPr>
            <p:extLst>
              <p:ext uri="{D42A27DB-BD31-4B8C-83A1-F6EECF244321}">
                <p14:modId xmlns:p14="http://schemas.microsoft.com/office/powerpoint/2010/main" val="667011811"/>
              </p:ext>
            </p:extLst>
          </p:nvPr>
        </p:nvGraphicFramePr>
        <p:xfrm>
          <a:off x="1981200" y="2286000"/>
          <a:ext cx="1028700" cy="3038475"/>
        </p:xfrm>
        <a:graphic>
          <a:graphicData uri="http://schemas.openxmlformats.org/drawingml/2006/table">
            <a:tbl>
              <a:tblPr/>
              <a:tblGrid>
                <a:gridCol w="1028700">
                  <a:extLst>
                    <a:ext uri="{9D8B030D-6E8A-4147-A177-3AD203B41FA5}">
                      <a16:colId xmlns:a16="http://schemas.microsoft.com/office/drawing/2014/main" val="20000"/>
                    </a:ext>
                  </a:extLst>
                </a:gridCol>
              </a:tblGrid>
              <a:tr h="295275">
                <a:tc>
                  <a:txBody>
                    <a:bodyPr/>
                    <a:lstStyle/>
                    <a:p>
                      <a:pPr algn="ctr" fontAlgn="ctr"/>
                      <a:r>
                        <a:rPr lang="en-US" sz="1800" b="0" i="0" u="none" strike="noStrike" dirty="0">
                          <a:solidFill>
                            <a:srgbClr val="000000"/>
                          </a:solidFill>
                          <a:effectLst/>
                          <a:latin typeface="Arial"/>
                        </a:rPr>
                        <a:t>$4,878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42900">
                <a:tc>
                  <a:txBody>
                    <a:bodyPr/>
                    <a:lstStyle/>
                    <a:p>
                      <a:pPr algn="l" fontAlgn="b"/>
                      <a:r>
                        <a:rPr lang="en-US" sz="1800" b="0" i="0" u="none" strike="noStrike" dirty="0">
                          <a:solidFill>
                            <a:srgbClr val="000000"/>
                          </a:solidFill>
                          <a:effectLst/>
                          <a:latin typeface="Arial"/>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01"/>
                  </a:ext>
                </a:extLst>
              </a:tr>
              <a:tr h="342900">
                <a:tc>
                  <a:txBody>
                    <a:bodyPr/>
                    <a:lstStyle/>
                    <a:p>
                      <a:pPr algn="l" fontAlgn="b"/>
                      <a:r>
                        <a:rPr lang="en-US" sz="1800" b="0" i="0" u="none" strike="noStrike" dirty="0">
                          <a:solidFill>
                            <a:srgbClr val="000000"/>
                          </a:solidFill>
                          <a:effectLst/>
                          <a:latin typeface="Arial"/>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02"/>
                  </a:ext>
                </a:extLst>
              </a:tr>
              <a:tr h="342900">
                <a:tc>
                  <a:txBody>
                    <a:bodyPr/>
                    <a:lstStyle/>
                    <a:p>
                      <a:pPr algn="l" fontAlgn="b"/>
                      <a:r>
                        <a:rPr lang="en-US" sz="1800" b="0" i="0" u="none" strike="noStrike" dirty="0">
                          <a:solidFill>
                            <a:srgbClr val="000000"/>
                          </a:solidFill>
                          <a:effectLst/>
                          <a:latin typeface="Arial"/>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42900">
                <a:tc>
                  <a:txBody>
                    <a:bodyPr/>
                    <a:lstStyle/>
                    <a:p>
                      <a:pPr algn="l" rtl="0" fontAlgn="b"/>
                      <a:r>
                        <a:rPr lang="en-US" sz="1800" b="0" i="0" u="none" strike="noStrike" dirty="0">
                          <a:solidFill>
                            <a:srgbClr val="000000"/>
                          </a:solidFill>
                          <a:effectLst/>
                          <a:latin typeface="Arial Black"/>
                        </a:rPr>
                        <a:t> </a:t>
                      </a:r>
                    </a:p>
                  </a:txBody>
                  <a:tcPr marL="9525" marR="9525" marT="9525"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6D9F1"/>
                    </a:solidFill>
                  </a:tcPr>
                </a:tc>
                <a:extLst>
                  <a:ext uri="{0D108BD9-81ED-4DB2-BD59-A6C34878D82A}">
                    <a16:rowId xmlns:a16="http://schemas.microsoft.com/office/drawing/2014/main" val="10004"/>
                  </a:ext>
                </a:extLst>
              </a:tr>
              <a:tr h="342900">
                <a:tc>
                  <a:txBody>
                    <a:bodyPr/>
                    <a:lstStyle/>
                    <a:p>
                      <a:pPr algn="l" rtl="0" fontAlgn="b"/>
                      <a:r>
                        <a:rPr lang="en-US" sz="1800" b="0" i="0" u="none" strike="noStrike" dirty="0">
                          <a:solidFill>
                            <a:srgbClr val="000000"/>
                          </a:solidFill>
                          <a:effectLst/>
                          <a:latin typeface="Arial Black"/>
                        </a:rPr>
                        <a:t> </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solidFill>
                      <a:srgbClr val="C6D9F1"/>
                    </a:solidFill>
                  </a:tcPr>
                </a:tc>
                <a:extLst>
                  <a:ext uri="{0D108BD9-81ED-4DB2-BD59-A6C34878D82A}">
                    <a16:rowId xmlns:a16="http://schemas.microsoft.com/office/drawing/2014/main" val="10005"/>
                  </a:ext>
                </a:extLst>
              </a:tr>
              <a:tr h="342900">
                <a:tc>
                  <a:txBody>
                    <a:bodyPr/>
                    <a:lstStyle/>
                    <a:p>
                      <a:pPr algn="l" rtl="0" fontAlgn="b"/>
                      <a:r>
                        <a:rPr lang="en-US" sz="1800" b="0" i="0" u="none" strike="noStrike">
                          <a:solidFill>
                            <a:srgbClr val="000000"/>
                          </a:solidFill>
                          <a:effectLst/>
                          <a:latin typeface="Arial Black"/>
                        </a:rPr>
                        <a:t> </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solidFill>
                      <a:srgbClr val="C6D9F1"/>
                    </a:solidFill>
                  </a:tcPr>
                </a:tc>
                <a:extLst>
                  <a:ext uri="{0D108BD9-81ED-4DB2-BD59-A6C34878D82A}">
                    <a16:rowId xmlns:a16="http://schemas.microsoft.com/office/drawing/2014/main" val="10006"/>
                  </a:ext>
                </a:extLst>
              </a:tr>
              <a:tr h="342900">
                <a:tc>
                  <a:txBody>
                    <a:bodyPr/>
                    <a:lstStyle/>
                    <a:p>
                      <a:pPr algn="l" rtl="0" fontAlgn="b"/>
                      <a:r>
                        <a:rPr lang="en-US" sz="1800" b="0" i="0" u="none" strike="noStrike">
                          <a:solidFill>
                            <a:srgbClr val="000000"/>
                          </a:solidFill>
                          <a:effectLst/>
                          <a:latin typeface="Arial Black"/>
                        </a:rPr>
                        <a:t> </a:t>
                      </a:r>
                    </a:p>
                  </a:txBody>
                  <a:tcPr marL="9525" marR="9525" marT="9525"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6D9F1"/>
                    </a:solidFill>
                  </a:tcPr>
                </a:tc>
                <a:extLst>
                  <a:ext uri="{0D108BD9-81ED-4DB2-BD59-A6C34878D82A}">
                    <a16:rowId xmlns:a16="http://schemas.microsoft.com/office/drawing/2014/main" val="10007"/>
                  </a:ext>
                </a:extLst>
              </a:tr>
              <a:tr h="342900">
                <a:tc>
                  <a:txBody>
                    <a:bodyPr/>
                    <a:lstStyle/>
                    <a:p>
                      <a:pPr algn="ctr" rtl="0" fontAlgn="ctr"/>
                      <a:r>
                        <a:rPr lang="en-US" sz="1800" b="0" i="0" u="none" strike="noStrike" dirty="0">
                          <a:solidFill>
                            <a:srgbClr val="000000"/>
                          </a:solidFill>
                          <a:effectLst/>
                          <a:latin typeface="Arial Black"/>
                        </a:rPr>
                        <a:t>2000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graphicFrame>
        <p:nvGraphicFramePr>
          <p:cNvPr id="14" name="Table 13"/>
          <p:cNvGraphicFramePr>
            <a:graphicFrameLocks noGrp="1"/>
          </p:cNvGraphicFramePr>
          <p:nvPr>
            <p:extLst>
              <p:ext uri="{D42A27DB-BD31-4B8C-83A1-F6EECF244321}">
                <p14:modId xmlns:p14="http://schemas.microsoft.com/office/powerpoint/2010/main" val="1012596936"/>
              </p:ext>
            </p:extLst>
          </p:nvPr>
        </p:nvGraphicFramePr>
        <p:xfrm>
          <a:off x="3276600" y="2293292"/>
          <a:ext cx="1028700" cy="3038475"/>
        </p:xfrm>
        <a:graphic>
          <a:graphicData uri="http://schemas.openxmlformats.org/drawingml/2006/table">
            <a:tbl>
              <a:tblPr/>
              <a:tblGrid>
                <a:gridCol w="1028700">
                  <a:extLst>
                    <a:ext uri="{9D8B030D-6E8A-4147-A177-3AD203B41FA5}">
                      <a16:colId xmlns:a16="http://schemas.microsoft.com/office/drawing/2014/main" val="20000"/>
                    </a:ext>
                  </a:extLst>
                </a:gridCol>
              </a:tblGrid>
              <a:tr h="295275">
                <a:tc>
                  <a:txBody>
                    <a:bodyPr/>
                    <a:lstStyle/>
                    <a:p>
                      <a:pPr algn="ctr" rtl="0" fontAlgn="ctr"/>
                      <a:r>
                        <a:rPr lang="en-US" sz="1800" b="0" i="0" u="none" strike="noStrike" dirty="0">
                          <a:solidFill>
                            <a:srgbClr val="000000"/>
                          </a:solidFill>
                          <a:effectLst/>
                          <a:latin typeface="Arial"/>
                        </a:rPr>
                        <a:t>$8,402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342900">
                <a:tc>
                  <a:txBody>
                    <a:bodyPr/>
                    <a:lstStyle/>
                    <a:p>
                      <a:pPr algn="l" rtl="0" fontAlgn="b"/>
                      <a:r>
                        <a:rPr lang="en-US" sz="1800" b="0" i="0" u="none" strike="noStrike">
                          <a:solidFill>
                            <a:srgbClr val="000000"/>
                          </a:solidFill>
                          <a:effectLst/>
                          <a:latin typeface="Arial Black"/>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6D9F1"/>
                    </a:solidFill>
                  </a:tcPr>
                </a:tc>
                <a:extLst>
                  <a:ext uri="{0D108BD9-81ED-4DB2-BD59-A6C34878D82A}">
                    <a16:rowId xmlns:a16="http://schemas.microsoft.com/office/drawing/2014/main" val="10001"/>
                  </a:ext>
                </a:extLst>
              </a:tr>
              <a:tr h="342900">
                <a:tc>
                  <a:txBody>
                    <a:bodyPr/>
                    <a:lstStyle/>
                    <a:p>
                      <a:pPr algn="l" rtl="0" fontAlgn="b"/>
                      <a:r>
                        <a:rPr lang="en-US" sz="1800" b="0" i="0" u="none" strike="noStrike" dirty="0">
                          <a:solidFill>
                            <a:srgbClr val="000000"/>
                          </a:solidFill>
                          <a:effectLst/>
                          <a:latin typeface="Arial Black"/>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C6D9F1"/>
                    </a:solidFill>
                  </a:tcPr>
                </a:tc>
                <a:extLst>
                  <a:ext uri="{0D108BD9-81ED-4DB2-BD59-A6C34878D82A}">
                    <a16:rowId xmlns:a16="http://schemas.microsoft.com/office/drawing/2014/main" val="10002"/>
                  </a:ext>
                </a:extLst>
              </a:tr>
              <a:tr h="342900">
                <a:tc>
                  <a:txBody>
                    <a:bodyPr/>
                    <a:lstStyle/>
                    <a:p>
                      <a:pPr algn="l" rtl="0" fontAlgn="b"/>
                      <a:r>
                        <a:rPr lang="en-US" sz="1800" b="0" i="0" u="none" strike="noStrike">
                          <a:solidFill>
                            <a:srgbClr val="000000"/>
                          </a:solidFill>
                          <a:effectLst/>
                          <a:latin typeface="Arial Black"/>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C6D9F1"/>
                    </a:solidFill>
                  </a:tcPr>
                </a:tc>
                <a:extLst>
                  <a:ext uri="{0D108BD9-81ED-4DB2-BD59-A6C34878D82A}">
                    <a16:rowId xmlns:a16="http://schemas.microsoft.com/office/drawing/2014/main" val="10003"/>
                  </a:ext>
                </a:extLst>
              </a:tr>
              <a:tr h="342900">
                <a:tc>
                  <a:txBody>
                    <a:bodyPr/>
                    <a:lstStyle/>
                    <a:p>
                      <a:pPr algn="l" rtl="0" fontAlgn="b"/>
                      <a:r>
                        <a:rPr lang="en-US" sz="1800" b="0" i="0" u="none" strike="noStrike">
                          <a:solidFill>
                            <a:srgbClr val="000000"/>
                          </a:solidFill>
                          <a:effectLst/>
                          <a:latin typeface="Arial Black"/>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C6D9F1"/>
                    </a:solidFill>
                  </a:tcPr>
                </a:tc>
                <a:extLst>
                  <a:ext uri="{0D108BD9-81ED-4DB2-BD59-A6C34878D82A}">
                    <a16:rowId xmlns:a16="http://schemas.microsoft.com/office/drawing/2014/main" val="10004"/>
                  </a:ext>
                </a:extLst>
              </a:tr>
              <a:tr h="342900">
                <a:tc>
                  <a:txBody>
                    <a:bodyPr/>
                    <a:lstStyle/>
                    <a:p>
                      <a:pPr algn="l" rtl="0" fontAlgn="b"/>
                      <a:r>
                        <a:rPr lang="en-US" sz="1800" b="0" i="0" u="none" strike="noStrike">
                          <a:solidFill>
                            <a:srgbClr val="000000"/>
                          </a:solidFill>
                          <a:effectLst/>
                          <a:latin typeface="Arial Black"/>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C6D9F1"/>
                    </a:solidFill>
                  </a:tcPr>
                </a:tc>
                <a:extLst>
                  <a:ext uri="{0D108BD9-81ED-4DB2-BD59-A6C34878D82A}">
                    <a16:rowId xmlns:a16="http://schemas.microsoft.com/office/drawing/2014/main" val="10005"/>
                  </a:ext>
                </a:extLst>
              </a:tr>
              <a:tr h="342900">
                <a:tc>
                  <a:txBody>
                    <a:bodyPr/>
                    <a:lstStyle/>
                    <a:p>
                      <a:pPr algn="l" rtl="0" fontAlgn="b"/>
                      <a:r>
                        <a:rPr lang="en-US" sz="1800" b="0" i="0" u="none" strike="noStrike">
                          <a:solidFill>
                            <a:srgbClr val="000000"/>
                          </a:solidFill>
                          <a:effectLst/>
                          <a:latin typeface="Arial Black"/>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C6D9F1"/>
                    </a:solidFill>
                  </a:tcPr>
                </a:tc>
                <a:extLst>
                  <a:ext uri="{0D108BD9-81ED-4DB2-BD59-A6C34878D82A}">
                    <a16:rowId xmlns:a16="http://schemas.microsoft.com/office/drawing/2014/main" val="10006"/>
                  </a:ext>
                </a:extLst>
              </a:tr>
              <a:tr h="342900">
                <a:tc>
                  <a:txBody>
                    <a:bodyPr/>
                    <a:lstStyle/>
                    <a:p>
                      <a:pPr algn="l" rtl="0" fontAlgn="b"/>
                      <a:r>
                        <a:rPr lang="en-US" sz="1800" b="0" i="0" u="none" strike="noStrike">
                          <a:solidFill>
                            <a:srgbClr val="000000"/>
                          </a:solidFill>
                          <a:effectLst/>
                          <a:latin typeface="Arial Black"/>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6D9F1"/>
                    </a:solidFill>
                  </a:tcPr>
                </a:tc>
                <a:extLst>
                  <a:ext uri="{0D108BD9-81ED-4DB2-BD59-A6C34878D82A}">
                    <a16:rowId xmlns:a16="http://schemas.microsoft.com/office/drawing/2014/main" val="10007"/>
                  </a:ext>
                </a:extLst>
              </a:tr>
              <a:tr h="342900">
                <a:tc>
                  <a:txBody>
                    <a:bodyPr/>
                    <a:lstStyle/>
                    <a:p>
                      <a:pPr algn="ctr" rtl="0" fontAlgn="ctr"/>
                      <a:r>
                        <a:rPr lang="en-US" sz="1800" b="0" i="0" u="none" strike="noStrike" dirty="0">
                          <a:solidFill>
                            <a:srgbClr val="000000"/>
                          </a:solidFill>
                          <a:effectLst/>
                          <a:latin typeface="Arial Black"/>
                        </a:rPr>
                        <a:t>2010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34463513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249"/>
                                          </p:stCondLst>
                                        </p:cTn>
                                        <p:tgtEl>
                                          <p:spTgt spid="4"/>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750"/>
                                  </p:stCondLst>
                                  <p:childTnLst>
                                    <p:set>
                                      <p:cBhvr>
                                        <p:cTn id="17" dur="1" fill="hold">
                                          <p:stCondLst>
                                            <p:cond delay="0"/>
                                          </p:stCondLst>
                                        </p:cTn>
                                        <p:tgtEl>
                                          <p:spTgt spid="10"/>
                                        </p:tgtEl>
                                        <p:attrNameLst>
                                          <p:attrName>style.visibility</p:attrName>
                                        </p:attrNameLst>
                                      </p:cBhvr>
                                      <p:to>
                                        <p:strVal val="visible"/>
                                      </p:to>
                                    </p:set>
                                    <p:anim calcmode="lin" valueType="num">
                                      <p:cBhvr additive="base">
                                        <p:cTn id="18" dur="500" fill="hold"/>
                                        <p:tgtEl>
                                          <p:spTgt spid="10"/>
                                        </p:tgtEl>
                                        <p:attrNameLst>
                                          <p:attrName>ppt_x</p:attrName>
                                        </p:attrNameLst>
                                      </p:cBhvr>
                                      <p:tavLst>
                                        <p:tav tm="0">
                                          <p:val>
                                            <p:strVal val="#ppt_x"/>
                                          </p:val>
                                        </p:tav>
                                        <p:tav tm="100000">
                                          <p:val>
                                            <p:strVal val="#ppt_x"/>
                                          </p:val>
                                        </p:tav>
                                      </p:tavLst>
                                    </p:anim>
                                    <p:anim calcmode="lin" valueType="num">
                                      <p:cBhvr additive="base">
                                        <p:cTn id="19"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750"/>
                                  </p:stCondLst>
                                  <p:childTnLst>
                                    <p:set>
                                      <p:cBhvr>
                                        <p:cTn id="23" dur="1" fill="hold">
                                          <p:stCondLst>
                                            <p:cond delay="0"/>
                                          </p:stCondLst>
                                        </p:cTn>
                                        <p:tgtEl>
                                          <p:spTgt spid="6"/>
                                        </p:tgtEl>
                                        <p:attrNameLst>
                                          <p:attrName>style.visibility</p:attrName>
                                        </p:attrNameLst>
                                      </p:cBhvr>
                                      <p:to>
                                        <p:strVal val="visible"/>
                                      </p:to>
                                    </p:set>
                                    <p:anim calcmode="lin" valueType="num">
                                      <p:cBhvr additive="base">
                                        <p:cTn id="24" dur="500" fill="hold"/>
                                        <p:tgtEl>
                                          <p:spTgt spid="6"/>
                                        </p:tgtEl>
                                        <p:attrNameLst>
                                          <p:attrName>ppt_x</p:attrName>
                                        </p:attrNameLst>
                                      </p:cBhvr>
                                      <p:tavLst>
                                        <p:tav tm="0">
                                          <p:val>
                                            <p:strVal val="#ppt_x"/>
                                          </p:val>
                                        </p:tav>
                                        <p:tav tm="100000">
                                          <p:val>
                                            <p:strVal val="#ppt_x"/>
                                          </p:val>
                                        </p:tav>
                                      </p:tavLst>
                                    </p:anim>
                                    <p:anim calcmode="lin" valueType="num">
                                      <p:cBhvr additive="base">
                                        <p:cTn id="25"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750"/>
                                  </p:stCondLst>
                                  <p:childTnLst>
                                    <p:set>
                                      <p:cBhvr>
                                        <p:cTn id="29" dur="1" fill="hold">
                                          <p:stCondLst>
                                            <p:cond delay="0"/>
                                          </p:stCondLst>
                                        </p:cTn>
                                        <p:tgtEl>
                                          <p:spTgt spid="13"/>
                                        </p:tgtEl>
                                        <p:attrNameLst>
                                          <p:attrName>style.visibility</p:attrName>
                                        </p:attrNameLst>
                                      </p:cBhvr>
                                      <p:to>
                                        <p:strVal val="visible"/>
                                      </p:to>
                                    </p:set>
                                    <p:anim calcmode="lin" valueType="num">
                                      <p:cBhvr additive="base">
                                        <p:cTn id="30" dur="500" fill="hold"/>
                                        <p:tgtEl>
                                          <p:spTgt spid="13"/>
                                        </p:tgtEl>
                                        <p:attrNameLst>
                                          <p:attrName>ppt_x</p:attrName>
                                        </p:attrNameLst>
                                      </p:cBhvr>
                                      <p:tavLst>
                                        <p:tav tm="0">
                                          <p:val>
                                            <p:strVal val="#ppt_x"/>
                                          </p:val>
                                        </p:tav>
                                        <p:tav tm="100000">
                                          <p:val>
                                            <p:strVal val="#ppt_x"/>
                                          </p:val>
                                        </p:tav>
                                      </p:tavLst>
                                    </p:anim>
                                    <p:anim calcmode="lin" valueType="num">
                                      <p:cBhvr additive="base">
                                        <p:cTn id="31"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nodeType="clickEffect">
                                  <p:stCondLst>
                                    <p:cond delay="750"/>
                                  </p:stCondLst>
                                  <p:childTnLst>
                                    <p:set>
                                      <p:cBhvr>
                                        <p:cTn id="35" dur="1" fill="hold">
                                          <p:stCondLst>
                                            <p:cond delay="0"/>
                                          </p:stCondLst>
                                        </p:cTn>
                                        <p:tgtEl>
                                          <p:spTgt spid="14"/>
                                        </p:tgtEl>
                                        <p:attrNameLst>
                                          <p:attrName>style.visibility</p:attrName>
                                        </p:attrNameLst>
                                      </p:cBhvr>
                                      <p:to>
                                        <p:strVal val="visible"/>
                                      </p:to>
                                    </p:set>
                                    <p:anim calcmode="lin" valueType="num">
                                      <p:cBhvr additive="base">
                                        <p:cTn id="36" dur="500" fill="hold"/>
                                        <p:tgtEl>
                                          <p:spTgt spid="14"/>
                                        </p:tgtEl>
                                        <p:attrNameLst>
                                          <p:attrName>ppt_x</p:attrName>
                                        </p:attrNameLst>
                                      </p:cBhvr>
                                      <p:tavLst>
                                        <p:tav tm="0">
                                          <p:val>
                                            <p:strVal val="#ppt_x"/>
                                          </p:val>
                                        </p:tav>
                                        <p:tav tm="100000">
                                          <p:val>
                                            <p:strVal val="#ppt_x"/>
                                          </p:val>
                                        </p:tav>
                                      </p:tavLst>
                                    </p:anim>
                                    <p:anim calcmode="lin" valueType="num">
                                      <p:cBhvr additive="base">
                                        <p:cTn id="37"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P spid="1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91826"/>
            <a:ext cx="9162334" cy="1081268"/>
          </a:xfrm>
        </p:spPr>
        <p:txBody>
          <a:bodyPr>
            <a:normAutofit/>
          </a:bodyPr>
          <a:lstStyle/>
          <a:p>
            <a:r>
              <a:rPr lang="en-US" sz="2400" dirty="0">
                <a:latin typeface="Arial Black" panose="020B0A04020102020204" pitchFamily="34" charset="0"/>
              </a:rPr>
              <a:t>Health Care Costs Challenges</a:t>
            </a:r>
          </a:p>
        </p:txBody>
      </p:sp>
      <p:sp>
        <p:nvSpPr>
          <p:cNvPr id="8" name="Rectangle 7"/>
          <p:cNvSpPr/>
          <p:nvPr/>
        </p:nvSpPr>
        <p:spPr>
          <a:xfrm>
            <a:off x="4251960" y="2209800"/>
            <a:ext cx="4343400" cy="1200329"/>
          </a:xfrm>
          <a:prstGeom prst="rect">
            <a:avLst/>
          </a:prstGeom>
        </p:spPr>
        <p:txBody>
          <a:bodyPr wrap="square">
            <a:spAutoFit/>
          </a:bodyPr>
          <a:lstStyle/>
          <a:p>
            <a:r>
              <a:rPr lang="en-US" sz="2400" dirty="0">
                <a:solidFill>
                  <a:prstClr val="black"/>
                </a:solidFill>
                <a:latin typeface="Arial Black" panose="020B0A04020102020204" pitchFamily="34" charset="0"/>
                <a:ea typeface="+mj-ea"/>
                <a:cs typeface="+mj-cs"/>
              </a:rPr>
              <a:t>Rising Medical costs – higher than general inflation</a:t>
            </a:r>
            <a:endParaRPr lang="en-US" dirty="0"/>
          </a:p>
        </p:txBody>
      </p:sp>
      <p:sp>
        <p:nvSpPr>
          <p:cNvPr id="10" name="Rectangle 9"/>
          <p:cNvSpPr/>
          <p:nvPr/>
        </p:nvSpPr>
        <p:spPr>
          <a:xfrm>
            <a:off x="4267200" y="1524000"/>
            <a:ext cx="4191000" cy="461665"/>
          </a:xfrm>
          <a:prstGeom prst="rect">
            <a:avLst/>
          </a:prstGeom>
        </p:spPr>
        <p:txBody>
          <a:bodyPr wrap="square">
            <a:spAutoFit/>
          </a:bodyPr>
          <a:lstStyle/>
          <a:p>
            <a:r>
              <a:rPr lang="en-US" sz="2400" dirty="0">
                <a:solidFill>
                  <a:prstClr val="black"/>
                </a:solidFill>
                <a:latin typeface="Arial Black" panose="020B0A04020102020204" pitchFamily="34" charset="0"/>
              </a:rPr>
              <a:t>Longer life spans</a:t>
            </a:r>
            <a:endParaRPr lang="en-US" sz="2400" dirty="0"/>
          </a:p>
        </p:txBody>
      </p:sp>
      <p:sp>
        <p:nvSpPr>
          <p:cNvPr id="7" name="Rounded Rectangle 6"/>
          <p:cNvSpPr/>
          <p:nvPr/>
        </p:nvSpPr>
        <p:spPr>
          <a:xfrm>
            <a:off x="228600" y="274320"/>
            <a:ext cx="8686800" cy="71628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4251960" y="3581400"/>
            <a:ext cx="4191000" cy="1200329"/>
          </a:xfrm>
          <a:prstGeom prst="rect">
            <a:avLst/>
          </a:prstGeom>
          <a:noFill/>
        </p:spPr>
        <p:txBody>
          <a:bodyPr wrap="square" rtlCol="0">
            <a:spAutoFit/>
          </a:bodyPr>
          <a:lstStyle/>
          <a:p>
            <a:r>
              <a:rPr lang="en-US" sz="2400" dirty="0">
                <a:latin typeface="Arial Black" panose="020B0A04020102020204" pitchFamily="34" charset="0"/>
              </a:rPr>
              <a:t>Fewer employers offer retirees medical coverage insurance</a:t>
            </a:r>
          </a:p>
        </p:txBody>
      </p:sp>
      <p:sp>
        <p:nvSpPr>
          <p:cNvPr id="4" name="TextBox 3"/>
          <p:cNvSpPr txBox="1"/>
          <p:nvPr/>
        </p:nvSpPr>
        <p:spPr>
          <a:xfrm>
            <a:off x="4251960" y="4953000"/>
            <a:ext cx="3962400" cy="1569660"/>
          </a:xfrm>
          <a:prstGeom prst="rect">
            <a:avLst/>
          </a:prstGeom>
          <a:noFill/>
        </p:spPr>
        <p:txBody>
          <a:bodyPr wrap="square" rtlCol="0">
            <a:spAutoFit/>
          </a:bodyPr>
          <a:lstStyle/>
          <a:p>
            <a:r>
              <a:rPr lang="en-US" sz="2400" dirty="0">
                <a:latin typeface="Arial Black" panose="020B0A04020102020204" pitchFamily="34" charset="0"/>
              </a:rPr>
              <a:t>Critical challenge of managing healthcare costs by Medicare &amp; Medicaid</a:t>
            </a:r>
          </a:p>
        </p:txBody>
      </p:sp>
      <p:pic>
        <p:nvPicPr>
          <p:cNvPr id="9218" name="Picture 2" descr="http://blogs.scientificamerican.com/observations/files/2012/11/health_care_cost_experience_docto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600200"/>
            <a:ext cx="3767328" cy="52577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026495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750"/>
                                  </p:stCondLst>
                                  <p:childTnLst>
                                    <p:set>
                                      <p:cBhvr>
                                        <p:cTn id="13" dur="1" fill="hold">
                                          <p:stCondLst>
                                            <p:cond delay="0"/>
                                          </p:stCondLst>
                                        </p:cTn>
                                        <p:tgtEl>
                                          <p:spTgt spid="10"/>
                                        </p:tgtEl>
                                        <p:attrNameLst>
                                          <p:attrName>style.visibility</p:attrName>
                                        </p:attrNameLst>
                                      </p:cBhvr>
                                      <p:to>
                                        <p:strVal val="visible"/>
                                      </p:to>
                                    </p:set>
                                    <p:anim calcmode="lin" valueType="num">
                                      <p:cBhvr additive="base">
                                        <p:cTn id="14" dur="500" fill="hold"/>
                                        <p:tgtEl>
                                          <p:spTgt spid="10"/>
                                        </p:tgtEl>
                                        <p:attrNameLst>
                                          <p:attrName>ppt_x</p:attrName>
                                        </p:attrNameLst>
                                      </p:cBhvr>
                                      <p:tavLst>
                                        <p:tav tm="0">
                                          <p:val>
                                            <p:strVal val="#ppt_x"/>
                                          </p:val>
                                        </p:tav>
                                        <p:tav tm="100000">
                                          <p:val>
                                            <p:strVal val="#ppt_x"/>
                                          </p:val>
                                        </p:tav>
                                      </p:tavLst>
                                    </p:anim>
                                    <p:anim calcmode="lin" valueType="num">
                                      <p:cBhvr additive="base">
                                        <p:cTn id="15"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750"/>
                                  </p:stCondLst>
                                  <p:childTnLst>
                                    <p:set>
                                      <p:cBhvr>
                                        <p:cTn id="19" dur="1" fill="hold">
                                          <p:stCondLst>
                                            <p:cond delay="0"/>
                                          </p:stCondLst>
                                        </p:cTn>
                                        <p:tgtEl>
                                          <p:spTgt spid="8"/>
                                        </p:tgtEl>
                                        <p:attrNameLst>
                                          <p:attrName>style.visibility</p:attrName>
                                        </p:attrNameLst>
                                      </p:cBhvr>
                                      <p:to>
                                        <p:strVal val="visible"/>
                                      </p:to>
                                    </p:set>
                                    <p:anim calcmode="lin" valueType="num">
                                      <p:cBhvr additive="base">
                                        <p:cTn id="20" dur="500" fill="hold"/>
                                        <p:tgtEl>
                                          <p:spTgt spid="8"/>
                                        </p:tgtEl>
                                        <p:attrNameLst>
                                          <p:attrName>ppt_x</p:attrName>
                                        </p:attrNameLst>
                                      </p:cBhvr>
                                      <p:tavLst>
                                        <p:tav tm="0">
                                          <p:val>
                                            <p:strVal val="#ppt_x"/>
                                          </p:val>
                                        </p:tav>
                                        <p:tav tm="100000">
                                          <p:val>
                                            <p:strVal val="#ppt_x"/>
                                          </p:val>
                                        </p:tav>
                                      </p:tavLst>
                                    </p:anim>
                                    <p:anim calcmode="lin" valueType="num">
                                      <p:cBhvr additive="base">
                                        <p:cTn id="21"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750"/>
                                  </p:stCondLst>
                                  <p:childTnLst>
                                    <p:set>
                                      <p:cBhvr>
                                        <p:cTn id="25" dur="1" fill="hold">
                                          <p:stCondLst>
                                            <p:cond delay="0"/>
                                          </p:stCondLst>
                                        </p:cTn>
                                        <p:tgtEl>
                                          <p:spTgt spid="3"/>
                                        </p:tgtEl>
                                        <p:attrNameLst>
                                          <p:attrName>style.visibility</p:attrName>
                                        </p:attrNameLst>
                                      </p:cBhvr>
                                      <p:to>
                                        <p:strVal val="visible"/>
                                      </p:to>
                                    </p:set>
                                    <p:anim calcmode="lin" valueType="num">
                                      <p:cBhvr additive="base">
                                        <p:cTn id="26" dur="500" fill="hold"/>
                                        <p:tgtEl>
                                          <p:spTgt spid="3"/>
                                        </p:tgtEl>
                                        <p:attrNameLst>
                                          <p:attrName>ppt_x</p:attrName>
                                        </p:attrNameLst>
                                      </p:cBhvr>
                                      <p:tavLst>
                                        <p:tav tm="0">
                                          <p:val>
                                            <p:strVal val="#ppt_x"/>
                                          </p:val>
                                        </p:tav>
                                        <p:tav tm="100000">
                                          <p:val>
                                            <p:strVal val="#ppt_x"/>
                                          </p:val>
                                        </p:tav>
                                      </p:tavLst>
                                    </p:anim>
                                    <p:anim calcmode="lin" valueType="num">
                                      <p:cBhvr additive="base">
                                        <p:cTn id="27"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4"/>
                                        </p:tgtEl>
                                        <p:attrNameLst>
                                          <p:attrName>style.visibility</p:attrName>
                                        </p:attrNameLst>
                                      </p:cBhvr>
                                      <p:to>
                                        <p:strVal val="visible"/>
                                      </p:to>
                                    </p:set>
                                    <p:anim calcmode="lin" valueType="num">
                                      <p:cBhvr additive="base">
                                        <p:cTn id="32" dur="500" fill="hold"/>
                                        <p:tgtEl>
                                          <p:spTgt spid="4"/>
                                        </p:tgtEl>
                                        <p:attrNameLst>
                                          <p:attrName>ppt_x</p:attrName>
                                        </p:attrNameLst>
                                      </p:cBhvr>
                                      <p:tavLst>
                                        <p:tav tm="0">
                                          <p:val>
                                            <p:strVal val="#ppt_x"/>
                                          </p:val>
                                        </p:tav>
                                        <p:tav tm="100000">
                                          <p:val>
                                            <p:strVal val="#ppt_x"/>
                                          </p:val>
                                        </p:tav>
                                      </p:tavLst>
                                    </p:anim>
                                    <p:anim calcmode="lin" valueType="num">
                                      <p:cBhvr additive="base">
                                        <p:cTn id="33"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P spid="3" grpId="0"/>
      <p:bldP spid="4"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410</TotalTime>
  <Words>602</Words>
  <Application>Microsoft Office PowerPoint</Application>
  <PresentationFormat>On-screen Show (4:3)</PresentationFormat>
  <Paragraphs>114</Paragraphs>
  <Slides>13</Slides>
  <Notes>13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Arial Black</vt:lpstr>
      <vt:lpstr>Calibri</vt:lpstr>
      <vt:lpstr>Office Theme</vt:lpstr>
      <vt:lpstr>PowerPoint Presentation</vt:lpstr>
      <vt:lpstr>PowerPoint Presentation</vt:lpstr>
      <vt:lpstr>Centers for Disease Control and Prevention</vt:lpstr>
      <vt:lpstr>AARP Public Policy Institute &amp; Urban Institute</vt:lpstr>
      <vt:lpstr>AARP Public Policy Institute &amp; Urban Institute</vt:lpstr>
      <vt:lpstr>PowerPoint Presentation</vt:lpstr>
      <vt:lpstr>PowerPoint Presentation</vt:lpstr>
      <vt:lpstr>AARP Public Policy &amp; Georgetown University</vt:lpstr>
      <vt:lpstr>Health Care Costs Challenges</vt:lpstr>
      <vt:lpstr>What do you do?</vt:lpstr>
      <vt:lpstr>What do you do?</vt:lpstr>
      <vt:lpstr>Expect to Live Longer</vt:lpstr>
      <vt:lpstr>Get Serious About Your Health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Fidelity Retirement Savings Assessment study</dc:title>
  <dc:creator>Vostro</dc:creator>
  <cp:lastModifiedBy>Peggy Farnworth</cp:lastModifiedBy>
  <cp:revision>35</cp:revision>
  <cp:lastPrinted>2014-10-27T20:58:12Z</cp:lastPrinted>
  <dcterms:created xsi:type="dcterms:W3CDTF">2014-10-06T20:45:09Z</dcterms:created>
  <dcterms:modified xsi:type="dcterms:W3CDTF">2021-01-05T23:21:28Z</dcterms:modified>
</cp:coreProperties>
</file>